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1"/>
  </p:notesMasterIdLst>
  <p:sldIdLst>
    <p:sldId id="339" r:id="rId2"/>
    <p:sldId id="340" r:id="rId3"/>
    <p:sldId id="342" r:id="rId4"/>
    <p:sldId id="341" r:id="rId5"/>
    <p:sldId id="343" r:id="rId6"/>
    <p:sldId id="264" r:id="rId7"/>
    <p:sldId id="356" r:id="rId8"/>
    <p:sldId id="357" r:id="rId9"/>
    <p:sldId id="358" r:id="rId10"/>
    <p:sldId id="359" r:id="rId11"/>
    <p:sldId id="360" r:id="rId12"/>
    <p:sldId id="362" r:id="rId13"/>
    <p:sldId id="361" r:id="rId14"/>
    <p:sldId id="351" r:id="rId15"/>
    <p:sldId id="349" r:id="rId16"/>
    <p:sldId id="353" r:id="rId17"/>
    <p:sldId id="354" r:id="rId18"/>
    <p:sldId id="355" r:id="rId19"/>
    <p:sldId id="348" r:id="rId20"/>
  </p:sldIdLst>
  <p:sldSz cx="9144000" cy="5143500" type="screen16x9"/>
  <p:notesSz cx="6858000" cy="9144000"/>
  <p:embeddedFontLst>
    <p:embeddedFont>
      <p:font typeface="Kulim Park" panose="020B0604020202020204" charset="0"/>
      <p:regular r:id="rId22"/>
      <p:bold r:id="rId23"/>
      <p:italic r:id="rId24"/>
      <p:boldItalic r:id="rId25"/>
    </p:embeddedFont>
    <p:embeddedFont>
      <p:font typeface="Kulim Park SemiBold" panose="020B0604020202020204" charset="0"/>
      <p:regular r:id="rId26"/>
      <p:bold r:id="rId27"/>
      <p:italic r:id="rId28"/>
      <p:boldItalic r:id="rId29"/>
    </p:embeddedFont>
    <p:embeddedFont>
      <p:font typeface="Manrope" panose="020B0604020202020204" charset="0"/>
      <p:regular r:id="rId30"/>
      <p:bold r:id="rId31"/>
    </p:embeddedFont>
    <p:embeddedFont>
      <p:font typeface="Nunito Light" pitchFamily="2" charset="0"/>
      <p:regular r:id="rId32"/>
      <p:italic r:id="rId33"/>
    </p:embeddedFont>
    <p:embeddedFont>
      <p:font typeface="Yu Gothic UI" panose="020B0500000000000000" pitchFamily="34" charset="-128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0C8AB1-3702-41E0-8E5A-F0C4D1422D6B}">
  <a:tblStyle styleId="{240C8AB1-3702-41E0-8E5A-F0C4D1422D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83F32D-2E2F-4087-A62E-F6F812662F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89951" autoAdjust="0"/>
  </p:normalViewPr>
  <p:slideViewPr>
    <p:cSldViewPr snapToGrid="0">
      <p:cViewPr>
        <p:scale>
          <a:sx n="100" d="100"/>
          <a:sy n="100" d="100"/>
        </p:scale>
        <p:origin x="994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86342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96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ad612980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ad612980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572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ead612980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ead612980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764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ead612980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ead612980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73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ead612980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ead612980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816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ad6129809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ead6129809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350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ad6129809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ead6129809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110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ad6129809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ead6129809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1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ad612980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ad612980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428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ead612980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ead612980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628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>
          <a:extLst>
            <a:ext uri="{FF2B5EF4-FFF2-40B4-BE49-F238E27FC236}">
              <a16:creationId xmlns:a16="http://schemas.microsoft.com/office/drawing/2014/main" id="{9D6F9B10-B545-C155-5D7D-6EC77D6F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>
            <a:extLst>
              <a:ext uri="{FF2B5EF4-FFF2-40B4-BE49-F238E27FC236}">
                <a16:creationId xmlns:a16="http://schemas.microsoft.com/office/drawing/2014/main" id="{37A8699D-2748-B7F0-3D43-2FB92C7CFB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>
            <a:extLst>
              <a:ext uri="{FF2B5EF4-FFF2-40B4-BE49-F238E27FC236}">
                <a16:creationId xmlns:a16="http://schemas.microsoft.com/office/drawing/2014/main" id="{B531A9B6-9D91-0CB0-DC9D-8183FACDC3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751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>
          <a:extLst>
            <a:ext uri="{FF2B5EF4-FFF2-40B4-BE49-F238E27FC236}">
              <a16:creationId xmlns:a16="http://schemas.microsoft.com/office/drawing/2014/main" id="{DA36A7DA-8F05-42B7-34E3-1089559C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ead6129809_0_112:notes">
            <a:extLst>
              <a:ext uri="{FF2B5EF4-FFF2-40B4-BE49-F238E27FC236}">
                <a16:creationId xmlns:a16="http://schemas.microsoft.com/office/drawing/2014/main" id="{4230BCA2-40B7-C11A-3133-23CA9226F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ead6129809_0_112:notes">
            <a:extLst>
              <a:ext uri="{FF2B5EF4-FFF2-40B4-BE49-F238E27FC236}">
                <a16:creationId xmlns:a16="http://schemas.microsoft.com/office/drawing/2014/main" id="{D6707850-FBA7-455C-F696-EF64C48CE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554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>
          <a:extLst>
            <a:ext uri="{FF2B5EF4-FFF2-40B4-BE49-F238E27FC236}">
              <a16:creationId xmlns:a16="http://schemas.microsoft.com/office/drawing/2014/main" id="{96A6B4AE-3DAE-E332-3FFB-F9B45B60F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ad6129809_0_85:notes">
            <a:extLst>
              <a:ext uri="{FF2B5EF4-FFF2-40B4-BE49-F238E27FC236}">
                <a16:creationId xmlns:a16="http://schemas.microsoft.com/office/drawing/2014/main" id="{97FA8BA7-2F3A-ACF0-344C-6BEE9A14FD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ad6129809_0_85:notes">
            <a:extLst>
              <a:ext uri="{FF2B5EF4-FFF2-40B4-BE49-F238E27FC236}">
                <a16:creationId xmlns:a16="http://schemas.microsoft.com/office/drawing/2014/main" id="{A13EE14D-7547-42A6-259D-30143E92CB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675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>
          <a:extLst>
            <a:ext uri="{FF2B5EF4-FFF2-40B4-BE49-F238E27FC236}">
              <a16:creationId xmlns:a16="http://schemas.microsoft.com/office/drawing/2014/main" id="{D5359E8E-E8DB-F879-3CAD-50F09E277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24dc3920de_0_152:notes">
            <a:extLst>
              <a:ext uri="{FF2B5EF4-FFF2-40B4-BE49-F238E27FC236}">
                <a16:creationId xmlns:a16="http://schemas.microsoft.com/office/drawing/2014/main" id="{46D6AF67-1421-8EF4-B915-11DF765E8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24dc3920de_0_152:notes">
            <a:extLst>
              <a:ext uri="{FF2B5EF4-FFF2-40B4-BE49-F238E27FC236}">
                <a16:creationId xmlns:a16="http://schemas.microsoft.com/office/drawing/2014/main" id="{4816480A-BBFC-0B4A-9B41-141CC6C32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4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>
          <a:extLst>
            <a:ext uri="{FF2B5EF4-FFF2-40B4-BE49-F238E27FC236}">
              <a16:creationId xmlns:a16="http://schemas.microsoft.com/office/drawing/2014/main" id="{38CB3B86-DD11-1126-D77B-A0494F96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24dc3920de_0_561:notes">
            <a:extLst>
              <a:ext uri="{FF2B5EF4-FFF2-40B4-BE49-F238E27FC236}">
                <a16:creationId xmlns:a16="http://schemas.microsoft.com/office/drawing/2014/main" id="{CF5916C8-9E7B-3395-52BC-893C818DCC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24dc3920de_0_561:notes">
            <a:extLst>
              <a:ext uri="{FF2B5EF4-FFF2-40B4-BE49-F238E27FC236}">
                <a16:creationId xmlns:a16="http://schemas.microsoft.com/office/drawing/2014/main" id="{2C79D525-C084-0E2F-5D5B-78C3C7CEF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597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ad612980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ad612980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703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ad612980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ad612980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33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ad612980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ad612980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057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ad612980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ad612980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39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649785" flipH="1">
            <a:off x="6475477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/>
          <p:nvPr/>
        </p:nvSpPr>
        <p:spPr>
          <a:xfrm rot="9339447" flipH="1">
            <a:off x="-5157706" y="21951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2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2"/>
          <p:cNvSpPr/>
          <p:nvPr/>
        </p:nvSpPr>
        <p:spPr>
          <a:xfrm rot="649785">
            <a:off x="6848027" y="-2440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2"/>
          <p:cNvSpPr/>
          <p:nvPr/>
        </p:nvSpPr>
        <p:spPr>
          <a:xfrm rot="813319">
            <a:off x="-4299402" y="-47175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"/>
          <p:cNvSpPr/>
          <p:nvPr/>
        </p:nvSpPr>
        <p:spPr>
          <a:xfrm rot="9089871">
            <a:off x="7049951" y="1893780"/>
            <a:ext cx="7826200" cy="287789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2"/>
          <p:cNvSpPr/>
          <p:nvPr/>
        </p:nvSpPr>
        <p:spPr>
          <a:xfrm rot="-576017">
            <a:off x="-4825529" y="-672274"/>
            <a:ext cx="7826074" cy="287784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title"/>
          </p:nvPr>
        </p:nvSpPr>
        <p:spPr>
          <a:xfrm>
            <a:off x="721076" y="1932225"/>
            <a:ext cx="22272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subTitle" idx="1"/>
          </p:nvPr>
        </p:nvSpPr>
        <p:spPr>
          <a:xfrm>
            <a:off x="721125" y="2287900"/>
            <a:ext cx="2227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title" idx="2"/>
          </p:nvPr>
        </p:nvSpPr>
        <p:spPr>
          <a:xfrm>
            <a:off x="721076" y="3841025"/>
            <a:ext cx="22272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5" name="Google Shape;415;p42"/>
          <p:cNvSpPr txBox="1">
            <a:spLocks noGrp="1"/>
          </p:cNvSpPr>
          <p:nvPr>
            <p:ph type="subTitle" idx="3"/>
          </p:nvPr>
        </p:nvSpPr>
        <p:spPr>
          <a:xfrm>
            <a:off x="721100" y="4196700"/>
            <a:ext cx="2227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title" idx="4"/>
          </p:nvPr>
        </p:nvSpPr>
        <p:spPr>
          <a:xfrm>
            <a:off x="3458376" y="1932225"/>
            <a:ext cx="22272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ubTitle" idx="5"/>
          </p:nvPr>
        </p:nvSpPr>
        <p:spPr>
          <a:xfrm>
            <a:off x="3458425" y="2287900"/>
            <a:ext cx="2227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42"/>
          <p:cNvSpPr txBox="1">
            <a:spLocks noGrp="1"/>
          </p:cNvSpPr>
          <p:nvPr>
            <p:ph type="title" idx="6"/>
          </p:nvPr>
        </p:nvSpPr>
        <p:spPr>
          <a:xfrm>
            <a:off x="3458376" y="3841025"/>
            <a:ext cx="22272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9" name="Google Shape;419;p42"/>
          <p:cNvSpPr txBox="1">
            <a:spLocks noGrp="1"/>
          </p:cNvSpPr>
          <p:nvPr>
            <p:ph type="subTitle" idx="7"/>
          </p:nvPr>
        </p:nvSpPr>
        <p:spPr>
          <a:xfrm>
            <a:off x="3458400" y="4196700"/>
            <a:ext cx="2227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42"/>
          <p:cNvSpPr txBox="1">
            <a:spLocks noGrp="1"/>
          </p:cNvSpPr>
          <p:nvPr>
            <p:ph type="title" idx="8"/>
          </p:nvPr>
        </p:nvSpPr>
        <p:spPr>
          <a:xfrm>
            <a:off x="6195726" y="1932225"/>
            <a:ext cx="22272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subTitle" idx="9"/>
          </p:nvPr>
        </p:nvSpPr>
        <p:spPr>
          <a:xfrm>
            <a:off x="6195775" y="2287900"/>
            <a:ext cx="2227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title" idx="13"/>
          </p:nvPr>
        </p:nvSpPr>
        <p:spPr>
          <a:xfrm>
            <a:off x="6195726" y="3841025"/>
            <a:ext cx="22272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14"/>
          </p:nvPr>
        </p:nvSpPr>
        <p:spPr>
          <a:xfrm>
            <a:off x="6195750" y="4196700"/>
            <a:ext cx="2227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9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9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9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9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0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0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0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0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6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/>
          <p:nvPr/>
        </p:nvSpPr>
        <p:spPr>
          <a:xfrm rot="813319">
            <a:off x="-1121291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1"/>
          <p:cNvSpPr/>
          <p:nvPr/>
        </p:nvSpPr>
        <p:spPr>
          <a:xfrm rot="-649785" flipH="1">
            <a:off x="6971064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1"/>
          <p:cNvSpPr/>
          <p:nvPr/>
        </p:nvSpPr>
        <p:spPr>
          <a:xfrm>
            <a:off x="1620973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1"/>
          <p:cNvSpPr/>
          <p:nvPr/>
        </p:nvSpPr>
        <p:spPr>
          <a:xfrm rot="8823147">
            <a:off x="-2081090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1"/>
          <p:cNvSpPr/>
          <p:nvPr/>
        </p:nvSpPr>
        <p:spPr>
          <a:xfrm rot="-8100000">
            <a:off x="7300672" y="494176"/>
            <a:ext cx="4935837" cy="3769884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1"/>
          <p:cNvSpPr/>
          <p:nvPr/>
        </p:nvSpPr>
        <p:spPr>
          <a:xfrm rot="649785">
            <a:off x="1211739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2128845">
            <a:off x="3591964" y="-1767729"/>
            <a:ext cx="7826192" cy="287789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/>
          <p:nvPr/>
        </p:nvSpPr>
        <p:spPr>
          <a:xfrm rot="-9555807">
            <a:off x="-5772621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7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/>
          <p:nvPr/>
        </p:nvSpPr>
        <p:spPr>
          <a:xfrm rot="-7405535" flipH="1">
            <a:off x="-3234670" y="-395249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>
            <a:off x="-4386762" y="886054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-6847906">
            <a:off x="-4259206" y="2193197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 rot="10150240" flipH="1">
            <a:off x="-3503869" y="4261834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2"/>
          <p:cNvSpPr/>
          <p:nvPr/>
        </p:nvSpPr>
        <p:spPr>
          <a:xfrm rot="-9986681">
            <a:off x="4621400" y="2424119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2"/>
          <p:cNvSpPr/>
          <p:nvPr/>
        </p:nvSpPr>
        <p:spPr>
          <a:xfrm rot="514397">
            <a:off x="5775901" y="-3485758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2"/>
          <p:cNvSpPr/>
          <p:nvPr/>
        </p:nvSpPr>
        <p:spPr>
          <a:xfrm rot="3373645">
            <a:off x="6277252" y="102828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 rot="-10285629">
            <a:off x="5066449" y="-212437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 flipH="1">
            <a:off x="7942003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 rot="2839443">
            <a:off x="-308418" y="2442034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 rot="9405665">
            <a:off x="-4305365" y="1281181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/>
          <p:nvPr/>
        </p:nvSpPr>
        <p:spPr>
          <a:xfrm rot="-1478505">
            <a:off x="-2334601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 rot="9555841" flipH="1">
            <a:off x="7023452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1248600" y="1528200"/>
            <a:ext cx="6646800" cy="1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1248450" y="3114175"/>
            <a:ext cx="6646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0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-1460553" flipH="1">
            <a:off x="6702382" y="-661835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-9405665" flipH="1">
            <a:off x="6846081" y="1281156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1478505" flipH="1">
            <a:off x="3709533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3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9524149" flipH="1">
            <a:off x="-6659422" y="-2925302"/>
            <a:ext cx="9471569" cy="60490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3394465" flipH="1">
            <a:off x="5041484" y="22860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955394" flipH="1">
            <a:off x="1460861" y="-2197712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5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 rot="-10285629">
            <a:off x="5828449" y="-265777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 flipH="1">
            <a:off x="7942003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 rot="2839443">
            <a:off x="-308418" y="2442034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 rot="9405665">
            <a:off x="-4305365" y="1281181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/>
          <p:nvPr/>
        </p:nvSpPr>
        <p:spPr>
          <a:xfrm rot="-1478505">
            <a:off x="-2334601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 rot="9555841" flipH="1">
            <a:off x="7023452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897750" y="951837"/>
            <a:ext cx="7348500" cy="15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1"/>
          </p:nvPr>
        </p:nvSpPr>
        <p:spPr>
          <a:xfrm>
            <a:off x="1732950" y="2483763"/>
            <a:ext cx="5678100" cy="17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8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 rot="3214333">
            <a:off x="-5499024" y="-2387504"/>
            <a:ext cx="9471614" cy="6049076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 rot="-4897667" flipH="1">
            <a:off x="4234767" y="-2245089"/>
            <a:ext cx="9416513" cy="6013886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 rot="-8186671">
            <a:off x="3376801" y="4110400"/>
            <a:ext cx="6402056" cy="5689105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"/>
          <p:cNvSpPr/>
          <p:nvPr/>
        </p:nvSpPr>
        <p:spPr>
          <a:xfrm rot="-8100000">
            <a:off x="-4461235" y="1326447"/>
            <a:ext cx="7065482" cy="539636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1536900" y="2291463"/>
            <a:ext cx="30351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/>
          <p:nvPr/>
        </p:nvSpPr>
        <p:spPr>
          <a:xfrm rot="-9649797" flipH="1">
            <a:off x="6371853" y="4455308"/>
            <a:ext cx="4974547" cy="149039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2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/>
          <p:nvPr/>
        </p:nvSpPr>
        <p:spPr>
          <a:xfrm rot="10285629" flipH="1">
            <a:off x="-7063092" y="-236754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-4432130" y="168593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6"/>
          <p:cNvSpPr/>
          <p:nvPr/>
        </p:nvSpPr>
        <p:spPr>
          <a:xfrm rot="-2839443" flipH="1">
            <a:off x="2550622" y="3252659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6"/>
          <p:cNvSpPr/>
          <p:nvPr/>
        </p:nvSpPr>
        <p:spPr>
          <a:xfrm rot="-10305679" flipH="1">
            <a:off x="6458116" y="671626"/>
            <a:ext cx="7310080" cy="6849767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6"/>
          <p:cNvSpPr/>
          <p:nvPr/>
        </p:nvSpPr>
        <p:spPr>
          <a:xfrm rot="1478505" flipH="1">
            <a:off x="3777012" y="-1076247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6"/>
          <p:cNvSpPr/>
          <p:nvPr/>
        </p:nvSpPr>
        <p:spPr>
          <a:xfrm rot="-9555841">
            <a:off x="-6505500" y="24943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1164025" y="29129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1"/>
          </p:nvPr>
        </p:nvSpPr>
        <p:spPr>
          <a:xfrm>
            <a:off x="1164075" y="34473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6"/>
          <p:cNvSpPr txBox="1">
            <a:spLocks noGrp="1"/>
          </p:cNvSpPr>
          <p:nvPr>
            <p:ph type="title" idx="3"/>
          </p:nvPr>
        </p:nvSpPr>
        <p:spPr>
          <a:xfrm>
            <a:off x="3549063" y="2379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4"/>
          </p:nvPr>
        </p:nvSpPr>
        <p:spPr>
          <a:xfrm>
            <a:off x="3549150" y="2913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5"/>
          </p:nvPr>
        </p:nvSpPr>
        <p:spPr>
          <a:xfrm>
            <a:off x="5934100" y="29129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subTitle" idx="6"/>
          </p:nvPr>
        </p:nvSpPr>
        <p:spPr>
          <a:xfrm>
            <a:off x="5934225" y="34473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69" r:id="rId7"/>
    <p:sldLayoutId id="2147483675" r:id="rId8"/>
    <p:sldLayoutId id="2147483682" r:id="rId9"/>
    <p:sldLayoutId id="2147483688" r:id="rId10"/>
    <p:sldLayoutId id="2147483695" r:id="rId11"/>
    <p:sldLayoutId id="2147483696" r:id="rId12"/>
    <p:sldLayoutId id="2147483697" r:id="rId13"/>
    <p:sldLayoutId id="2147483698" r:id="rId14"/>
    <p:sldLayoutId id="214748370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" sz="6000" dirty="0">
                <a:latin typeface="Yu Gothic UI" panose="020B0500000000000000" pitchFamily="34" charset="-128"/>
                <a:ea typeface="Yu Gothic UI" panose="020B0500000000000000" pitchFamily="34" charset="-128"/>
                <a:cs typeface="Kulim Park"/>
                <a:sym typeface="Kulim Park"/>
              </a:rPr>
              <a:t>Visionary </a:t>
            </a:r>
            <a:br>
              <a:rPr lang="en" sz="6000" dirty="0">
                <a:latin typeface="Yu Gothic UI" panose="020B0500000000000000" pitchFamily="34" charset="-128"/>
                <a:ea typeface="Yu Gothic UI" panose="020B0500000000000000" pitchFamily="34" charset="-128"/>
                <a:cs typeface="Kulim Park"/>
                <a:sym typeface="Kulim Park"/>
              </a:rPr>
            </a:br>
            <a:r>
              <a:rPr lang="en-US" sz="3600" dirty="0">
                <a:solidFill>
                  <a:schemeClr val="lt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Leelawadee UI" panose="020B0502040204020203" pitchFamily="34" charset="-34"/>
              </a:rPr>
              <a:t>Minimum Viable Product (MVP)</a:t>
            </a:r>
            <a:endParaRPr sz="3600" dirty="0">
              <a:solidFill>
                <a:schemeClr val="lt1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Leelawadee UI" panose="020B0502040204020203" pitchFamily="34" charset="-34"/>
              <a:sym typeface="Kulim Park"/>
            </a:endParaRPr>
          </a:p>
        </p:txBody>
      </p:sp>
      <p:sp>
        <p:nvSpPr>
          <p:cNvPr id="553" name="Google Shape;553;p57"/>
          <p:cNvSpPr txBox="1">
            <a:spLocks noGrp="1"/>
          </p:cNvSpPr>
          <p:nvPr>
            <p:ph type="subTitle" idx="1"/>
          </p:nvPr>
        </p:nvSpPr>
        <p:spPr>
          <a:xfrm>
            <a:off x="723150" y="3092300"/>
            <a:ext cx="7893312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dirty="0"/>
              <a:t>Приложение для перерисовки фотографий под одну из заранее определённых стилистик</a:t>
            </a:r>
          </a:p>
        </p:txBody>
      </p:sp>
    </p:spTree>
    <p:extLst>
      <p:ext uri="{BB962C8B-B14F-4D97-AF65-F5344CB8AC3E}">
        <p14:creationId xmlns:p14="http://schemas.microsoft.com/office/powerpoint/2010/main" val="114595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_Recording_20250504_145532_Visionary_1">
            <a:hlinkClick r:id="" action="ppaction://media"/>
            <a:extLst>
              <a:ext uri="{FF2B5EF4-FFF2-40B4-BE49-F238E27FC236}">
                <a16:creationId xmlns:a16="http://schemas.microsoft.com/office/drawing/2014/main" id="{1F0B8767-7024-3EBB-8E40-609F1D15F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3911" y="636688"/>
            <a:ext cx="2054404" cy="4405209"/>
          </a:xfrm>
          <a:prstGeom prst="rect">
            <a:avLst/>
          </a:prstGeom>
        </p:spPr>
      </p:pic>
      <p:sp>
        <p:nvSpPr>
          <p:cNvPr id="660" name="Google Shape;660;p66"/>
          <p:cNvSpPr txBox="1">
            <a:spLocks noGrp="1"/>
          </p:cNvSpPr>
          <p:nvPr>
            <p:ph type="subTitle" idx="1"/>
          </p:nvPr>
        </p:nvSpPr>
        <p:spPr>
          <a:xfrm>
            <a:off x="6475305" y="734811"/>
            <a:ext cx="2323252" cy="884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Сценарий: Просмотр условий подписок</a:t>
            </a:r>
            <a:endParaRPr sz="1800" dirty="0"/>
          </a:p>
        </p:txBody>
      </p:sp>
      <p:sp>
        <p:nvSpPr>
          <p:cNvPr id="4" name="Google Shape;778;p76">
            <a:extLst>
              <a:ext uri="{FF2B5EF4-FFF2-40B4-BE49-F238E27FC236}">
                <a16:creationId xmlns:a16="http://schemas.microsoft.com/office/drawing/2014/main" id="{4A474FA2-D3FB-AAC9-C658-22A85549EF4F}"/>
              </a:ext>
            </a:extLst>
          </p:cNvPr>
          <p:cNvSpPr txBox="1">
            <a:spLocks/>
          </p:cNvSpPr>
          <p:nvPr/>
        </p:nvSpPr>
        <p:spPr>
          <a:xfrm>
            <a:off x="719925" y="76911"/>
            <a:ext cx="7704000" cy="559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6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ru-RU" sz="2800" b="1" dirty="0"/>
              <a:t>Интерфейс</a:t>
            </a:r>
          </a:p>
        </p:txBody>
      </p:sp>
      <p:sp>
        <p:nvSpPr>
          <p:cNvPr id="5" name="Google Shape;660;p66"/>
          <p:cNvSpPr txBox="1">
            <a:spLocks/>
          </p:cNvSpPr>
          <p:nvPr/>
        </p:nvSpPr>
        <p:spPr>
          <a:xfrm>
            <a:off x="576387" y="1144694"/>
            <a:ext cx="2540000" cy="157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Всплывающие окна с информацией о подписках</a:t>
            </a:r>
            <a:endParaRPr lang="en-US" sz="1800" dirty="0"/>
          </a:p>
        </p:txBody>
      </p:sp>
      <p:sp>
        <p:nvSpPr>
          <p:cNvPr id="6" name="Google Shape;1143;p96">
            <a:extLst>
              <a:ext uri="{FF2B5EF4-FFF2-40B4-BE49-F238E27FC236}">
                <a16:creationId xmlns:a16="http://schemas.microsoft.com/office/drawing/2014/main" id="{8823E485-75E3-1A1B-2142-463F2E7AC626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10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6505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8;p70">
            <a:extLst>
              <a:ext uri="{FF2B5EF4-FFF2-40B4-BE49-F238E27FC236}">
                <a16:creationId xmlns:a16="http://schemas.microsoft.com/office/drawing/2014/main" id="{31885E76-AE8F-A2C5-37CD-48D540CD1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24" y="240125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b="1" dirty="0"/>
              <a:t>API</a:t>
            </a:r>
            <a:r>
              <a:rPr lang="en-US" sz="3200" b="1" dirty="0"/>
              <a:t> </a:t>
            </a:r>
            <a:r>
              <a:rPr lang="ru-RU" sz="2800" b="1" dirty="0"/>
              <a:t>проекта</a:t>
            </a:r>
            <a:endParaRPr sz="2800" b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299139" y="1043091"/>
            <a:ext cx="8545570" cy="3569547"/>
            <a:chOff x="167316" y="1278948"/>
            <a:chExt cx="8198026" cy="3164359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3"/>
            <a:srcRect l="79176" t="2135" r="444" b="-76"/>
            <a:stretch/>
          </p:blipFill>
          <p:spPr>
            <a:xfrm>
              <a:off x="5723469" y="1278948"/>
              <a:ext cx="2641873" cy="3164359"/>
            </a:xfrm>
            <a:prstGeom prst="rect">
              <a:avLst/>
            </a:prstGeom>
          </p:spPr>
        </p:pic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3"/>
            <a:srcRect l="-1" t="2045" r="49546"/>
            <a:stretch/>
          </p:blipFill>
          <p:spPr>
            <a:xfrm>
              <a:off x="167316" y="1278948"/>
              <a:ext cx="5754828" cy="3164359"/>
            </a:xfrm>
            <a:prstGeom prst="rect">
              <a:avLst/>
            </a:prstGeom>
          </p:spPr>
        </p:pic>
      </p:grpSp>
      <p:sp>
        <p:nvSpPr>
          <p:cNvPr id="3" name="Google Shape;1143;p96">
            <a:extLst>
              <a:ext uri="{FF2B5EF4-FFF2-40B4-BE49-F238E27FC236}">
                <a16:creationId xmlns:a16="http://schemas.microsoft.com/office/drawing/2014/main" id="{A3AAB527-FC08-F964-E8D7-0899F5CB8C7D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11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7475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8;p70">
            <a:extLst>
              <a:ext uri="{FF2B5EF4-FFF2-40B4-BE49-F238E27FC236}">
                <a16:creationId xmlns:a16="http://schemas.microsoft.com/office/drawing/2014/main" id="{31885E76-AE8F-A2C5-37CD-48D540CD1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24" y="240125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b="1" dirty="0"/>
              <a:t>API</a:t>
            </a:r>
            <a:r>
              <a:rPr lang="en-US" sz="3200" b="1" dirty="0"/>
              <a:t> </a:t>
            </a:r>
            <a:r>
              <a:rPr lang="ru-RU" sz="2800" b="1" dirty="0"/>
              <a:t>проекта</a:t>
            </a:r>
            <a:endParaRPr sz="2800" b="1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311984" y="1110826"/>
            <a:ext cx="8519879" cy="3542454"/>
            <a:chOff x="0" y="1239520"/>
            <a:chExt cx="7752004" cy="3183466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3"/>
            <a:srcRect l="568" r="53710" b="2087"/>
            <a:stretch/>
          </p:blipFill>
          <p:spPr>
            <a:xfrm>
              <a:off x="0" y="1239520"/>
              <a:ext cx="5098665" cy="3183466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l="74733" r="567" b="2087"/>
            <a:stretch/>
          </p:blipFill>
          <p:spPr>
            <a:xfrm>
              <a:off x="5098665" y="1239520"/>
              <a:ext cx="2653339" cy="3183466"/>
            </a:xfrm>
            <a:prstGeom prst="rect">
              <a:avLst/>
            </a:prstGeom>
          </p:spPr>
        </p:pic>
      </p:grpSp>
      <p:sp>
        <p:nvSpPr>
          <p:cNvPr id="2" name="Google Shape;1143;p96">
            <a:extLst>
              <a:ext uri="{FF2B5EF4-FFF2-40B4-BE49-F238E27FC236}">
                <a16:creationId xmlns:a16="http://schemas.microsoft.com/office/drawing/2014/main" id="{73AD4D41-193A-F672-3DBF-8F59EDB7A5E5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12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5247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8;p70">
            <a:extLst>
              <a:ext uri="{FF2B5EF4-FFF2-40B4-BE49-F238E27FC236}">
                <a16:creationId xmlns:a16="http://schemas.microsoft.com/office/drawing/2014/main" id="{31885E76-AE8F-A2C5-37CD-48D540CD1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24" y="240125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b="1" dirty="0"/>
              <a:t>API</a:t>
            </a:r>
            <a:r>
              <a:rPr lang="en-US" sz="3200" b="1" dirty="0"/>
              <a:t> </a:t>
            </a:r>
            <a:r>
              <a:rPr lang="ru-RU" sz="2800" b="1" dirty="0"/>
              <a:t>проекта</a:t>
            </a:r>
            <a:endParaRPr sz="2800" b="1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294564" y="1097279"/>
            <a:ext cx="8554719" cy="3576320"/>
            <a:chOff x="-60560" y="1151466"/>
            <a:chExt cx="7656066" cy="319023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/>
            <a:srcRect r="54444"/>
            <a:stretch/>
          </p:blipFill>
          <p:spPr>
            <a:xfrm>
              <a:off x="-60560" y="1151466"/>
              <a:ext cx="5073367" cy="3190239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3"/>
            <a:srcRect l="76809"/>
            <a:stretch/>
          </p:blipFill>
          <p:spPr>
            <a:xfrm>
              <a:off x="5012807" y="1151466"/>
              <a:ext cx="2582699" cy="3190239"/>
            </a:xfrm>
            <a:prstGeom prst="rect">
              <a:avLst/>
            </a:prstGeom>
          </p:spPr>
        </p:pic>
      </p:grpSp>
      <p:sp>
        <p:nvSpPr>
          <p:cNvPr id="2" name="Google Shape;1143;p96">
            <a:extLst>
              <a:ext uri="{FF2B5EF4-FFF2-40B4-BE49-F238E27FC236}">
                <a16:creationId xmlns:a16="http://schemas.microsoft.com/office/drawing/2014/main" id="{982A026D-1A2B-F0A9-32C8-0F6D3BDC5F08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13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6107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9"/>
          <p:cNvSpPr txBox="1">
            <a:spLocks noGrp="1"/>
          </p:cNvSpPr>
          <p:nvPr>
            <p:ph type="title"/>
          </p:nvPr>
        </p:nvSpPr>
        <p:spPr>
          <a:xfrm flipH="1">
            <a:off x="4091939" y="1805519"/>
            <a:ext cx="4522485" cy="4309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/>
              <a:t>Структура кода</a:t>
            </a:r>
            <a:endParaRPr sz="3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8032"/>
          <a:stretch/>
        </p:blipFill>
        <p:spPr>
          <a:xfrm>
            <a:off x="350520" y="275246"/>
            <a:ext cx="3289860" cy="4668063"/>
          </a:xfrm>
          <a:prstGeom prst="rect">
            <a:avLst/>
          </a:prstGeom>
        </p:spPr>
      </p:pic>
      <p:grpSp>
        <p:nvGrpSpPr>
          <p:cNvPr id="20" name="Google Shape;9789;p132"/>
          <p:cNvGrpSpPr/>
          <p:nvPr/>
        </p:nvGrpSpPr>
        <p:grpSpPr>
          <a:xfrm>
            <a:off x="5626703" y="2615604"/>
            <a:ext cx="1452955" cy="621360"/>
            <a:chOff x="732422" y="2990152"/>
            <a:chExt cx="1337773" cy="572102"/>
          </a:xfrm>
        </p:grpSpPr>
        <p:sp>
          <p:nvSpPr>
            <p:cNvPr id="21" name="Google Shape;9790;p132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2" name="Google Shape;9791;p132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92;p132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93;p132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94;p132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95;p132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" name="Google Shape;1143;p96">
            <a:extLst>
              <a:ext uri="{FF2B5EF4-FFF2-40B4-BE49-F238E27FC236}">
                <a16:creationId xmlns:a16="http://schemas.microsoft.com/office/drawing/2014/main" id="{D8FA1404-D950-4CF7-207B-216A0D3D7CA7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14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02036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9"/>
          <p:cNvSpPr txBox="1">
            <a:spLocks noGrp="1"/>
          </p:cNvSpPr>
          <p:nvPr>
            <p:ph type="title"/>
          </p:nvPr>
        </p:nvSpPr>
        <p:spPr>
          <a:xfrm flipH="1">
            <a:off x="719925" y="10242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3200" b="1" dirty="0"/>
              <a:t>Структура кода</a:t>
            </a:r>
            <a:endParaRPr sz="3200" b="1" dirty="0"/>
          </a:p>
        </p:txBody>
      </p:sp>
      <p:sp>
        <p:nvSpPr>
          <p:cNvPr id="971" name="Google Shape;971;p89"/>
          <p:cNvSpPr txBox="1">
            <a:spLocks noGrp="1"/>
          </p:cNvSpPr>
          <p:nvPr>
            <p:ph type="title" idx="4294967295"/>
          </p:nvPr>
        </p:nvSpPr>
        <p:spPr>
          <a:xfrm flipH="1">
            <a:off x="4667090" y="1289190"/>
            <a:ext cx="388255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dirty="0"/>
              <a:t>CLIENT:</a:t>
            </a:r>
            <a:endParaRPr sz="2000" dirty="0"/>
          </a:p>
        </p:txBody>
      </p:sp>
      <p:sp>
        <p:nvSpPr>
          <p:cNvPr id="972" name="Google Shape;972;p89"/>
          <p:cNvSpPr txBox="1">
            <a:spLocks noGrp="1"/>
          </p:cNvSpPr>
          <p:nvPr>
            <p:ph type="subTitle" idx="4294967295"/>
          </p:nvPr>
        </p:nvSpPr>
        <p:spPr>
          <a:xfrm flipH="1">
            <a:off x="5580114" y="1237830"/>
            <a:ext cx="3091445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/>
              <a:t>http-</a:t>
            </a:r>
            <a:r>
              <a:rPr lang="ru-RU" sz="2000" dirty="0"/>
              <a:t>запросы в другие сервисы</a:t>
            </a:r>
            <a:endParaRPr sz="2000" dirty="0"/>
          </a:p>
        </p:txBody>
      </p:sp>
      <p:sp>
        <p:nvSpPr>
          <p:cNvPr id="973" name="Google Shape;973;p89"/>
          <p:cNvSpPr txBox="1">
            <a:spLocks noGrp="1"/>
          </p:cNvSpPr>
          <p:nvPr>
            <p:ph type="title" idx="4294967295"/>
          </p:nvPr>
        </p:nvSpPr>
        <p:spPr>
          <a:xfrm flipH="1">
            <a:off x="4571925" y="1990089"/>
            <a:ext cx="347107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CONFIG:</a:t>
            </a:r>
            <a:endParaRPr sz="2000" dirty="0"/>
          </a:p>
        </p:txBody>
      </p:sp>
      <p:sp>
        <p:nvSpPr>
          <p:cNvPr id="974" name="Google Shape;974;p89"/>
          <p:cNvSpPr txBox="1">
            <a:spLocks noGrp="1"/>
          </p:cNvSpPr>
          <p:nvPr>
            <p:ph type="subTitle" idx="4294967295"/>
          </p:nvPr>
        </p:nvSpPr>
        <p:spPr>
          <a:xfrm flipH="1">
            <a:off x="5575695" y="1944339"/>
            <a:ext cx="3476865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2000" dirty="0"/>
              <a:t>конфигурация отдельных элементов сервиса</a:t>
            </a:r>
            <a:endParaRPr sz="2000" dirty="0"/>
          </a:p>
        </p:txBody>
      </p:sp>
      <p:sp>
        <p:nvSpPr>
          <p:cNvPr id="975" name="Google Shape;975;p89"/>
          <p:cNvSpPr txBox="1">
            <a:spLocks noGrp="1"/>
          </p:cNvSpPr>
          <p:nvPr>
            <p:ph type="title" idx="4294967295"/>
          </p:nvPr>
        </p:nvSpPr>
        <p:spPr>
          <a:xfrm flipH="1">
            <a:off x="4132880" y="2696574"/>
            <a:ext cx="174106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CONTROLLER:</a:t>
            </a:r>
            <a:endParaRPr sz="2000" dirty="0"/>
          </a:p>
        </p:txBody>
      </p:sp>
      <p:sp>
        <p:nvSpPr>
          <p:cNvPr id="976" name="Google Shape;976;p89"/>
          <p:cNvSpPr txBox="1">
            <a:spLocks noGrp="1"/>
          </p:cNvSpPr>
          <p:nvPr>
            <p:ph type="subTitle" idx="4294967295"/>
          </p:nvPr>
        </p:nvSpPr>
        <p:spPr>
          <a:xfrm flipH="1">
            <a:off x="5734978" y="2657125"/>
            <a:ext cx="3419266" cy="467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1900" dirty="0"/>
              <a:t>контроллеры, принимающие входящие </a:t>
            </a:r>
            <a:r>
              <a:rPr lang="en-US" sz="1900" dirty="0"/>
              <a:t>http-</a:t>
            </a:r>
            <a:r>
              <a:rPr lang="ru-RU" sz="1900" dirty="0"/>
              <a:t>запросы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11345" r="17246" b="51311"/>
          <a:stretch/>
        </p:blipFill>
        <p:spPr>
          <a:xfrm>
            <a:off x="175525" y="949070"/>
            <a:ext cx="3616650" cy="2518030"/>
          </a:xfrm>
          <a:prstGeom prst="rect">
            <a:avLst/>
          </a:prstGeom>
        </p:spPr>
      </p:pic>
      <p:cxnSp>
        <p:nvCxnSpPr>
          <p:cNvPr id="4" name="Прямая со стрелкой 3"/>
          <p:cNvCxnSpPr>
            <a:endCxn id="971" idx="3"/>
          </p:cNvCxnSpPr>
          <p:nvPr/>
        </p:nvCxnSpPr>
        <p:spPr>
          <a:xfrm flipV="1">
            <a:off x="1859280" y="1472040"/>
            <a:ext cx="2807810" cy="18086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endCxn id="973" idx="3"/>
          </p:cNvCxnSpPr>
          <p:nvPr/>
        </p:nvCxnSpPr>
        <p:spPr>
          <a:xfrm>
            <a:off x="1918122" y="1834890"/>
            <a:ext cx="2653803" cy="33804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endCxn id="975" idx="3"/>
          </p:cNvCxnSpPr>
          <p:nvPr/>
        </p:nvCxnSpPr>
        <p:spPr>
          <a:xfrm>
            <a:off x="2066062" y="2042312"/>
            <a:ext cx="2066818" cy="83711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53" idx="3"/>
          </p:cNvCxnSpPr>
          <p:nvPr/>
        </p:nvCxnSpPr>
        <p:spPr>
          <a:xfrm>
            <a:off x="1983850" y="2224088"/>
            <a:ext cx="2380608" cy="1419155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975;p89"/>
          <p:cNvSpPr txBox="1">
            <a:spLocks/>
          </p:cNvSpPr>
          <p:nvPr/>
        </p:nvSpPr>
        <p:spPr>
          <a:xfrm flipH="1">
            <a:off x="4364458" y="3460393"/>
            <a:ext cx="174106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l"/>
            <a:r>
              <a:rPr lang="en-US" sz="2000" dirty="0"/>
              <a:t>ENTITY:</a:t>
            </a:r>
          </a:p>
        </p:txBody>
      </p:sp>
      <p:sp>
        <p:nvSpPr>
          <p:cNvPr id="54" name="Google Shape;976;p89"/>
          <p:cNvSpPr txBox="1">
            <a:spLocks/>
          </p:cNvSpPr>
          <p:nvPr/>
        </p:nvSpPr>
        <p:spPr>
          <a:xfrm flipH="1">
            <a:off x="5295900" y="3409244"/>
            <a:ext cx="4023360" cy="46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buNone/>
            </a:pPr>
            <a:r>
              <a:rPr lang="ru-RU" sz="2000" dirty="0"/>
              <a:t>сущности, отражающие хранящиеся в БД данные</a:t>
            </a:r>
          </a:p>
        </p:txBody>
      </p:sp>
      <p:sp>
        <p:nvSpPr>
          <p:cNvPr id="56" name="Google Shape;975;p89"/>
          <p:cNvSpPr txBox="1">
            <a:spLocks/>
          </p:cNvSpPr>
          <p:nvPr/>
        </p:nvSpPr>
        <p:spPr>
          <a:xfrm flipH="1">
            <a:off x="3989944" y="4216815"/>
            <a:ext cx="174106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l"/>
            <a:r>
              <a:rPr lang="en-US" sz="2000" dirty="0"/>
              <a:t>EXCEPTION:</a:t>
            </a:r>
          </a:p>
        </p:txBody>
      </p:sp>
      <p:sp>
        <p:nvSpPr>
          <p:cNvPr id="57" name="Google Shape;976;p89"/>
          <p:cNvSpPr txBox="1">
            <a:spLocks/>
          </p:cNvSpPr>
          <p:nvPr/>
        </p:nvSpPr>
        <p:spPr>
          <a:xfrm flipH="1">
            <a:off x="5433123" y="4181116"/>
            <a:ext cx="3385425" cy="43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buNone/>
            </a:pPr>
            <a:r>
              <a:rPr lang="ru-RU" sz="2000" dirty="0"/>
              <a:t>логика</a:t>
            </a:r>
            <a:r>
              <a:rPr lang="en-US" sz="2000" dirty="0"/>
              <a:t> </a:t>
            </a:r>
            <a:r>
              <a:rPr lang="ru-RU" sz="2000" dirty="0"/>
              <a:t>обработки ошибок</a:t>
            </a:r>
          </a:p>
        </p:txBody>
      </p:sp>
      <p:cxnSp>
        <p:nvCxnSpPr>
          <p:cNvPr id="58" name="Прямая со стрелкой 57"/>
          <p:cNvCxnSpPr>
            <a:endCxn id="56" idx="3"/>
          </p:cNvCxnSpPr>
          <p:nvPr/>
        </p:nvCxnSpPr>
        <p:spPr>
          <a:xfrm>
            <a:off x="2066062" y="2484952"/>
            <a:ext cx="1923882" cy="1914713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143;p96">
            <a:extLst>
              <a:ext uri="{FF2B5EF4-FFF2-40B4-BE49-F238E27FC236}">
                <a16:creationId xmlns:a16="http://schemas.microsoft.com/office/drawing/2014/main" id="{BB9895F8-8343-AD01-E0F3-7336A84778A4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15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785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9"/>
          <p:cNvSpPr txBox="1">
            <a:spLocks noGrp="1"/>
          </p:cNvSpPr>
          <p:nvPr>
            <p:ph type="title"/>
          </p:nvPr>
        </p:nvSpPr>
        <p:spPr>
          <a:xfrm flipH="1">
            <a:off x="719925" y="10242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3200" b="1" dirty="0"/>
              <a:t>Структура кода</a:t>
            </a:r>
            <a:endParaRPr sz="3200" b="1" dirty="0"/>
          </a:p>
        </p:txBody>
      </p:sp>
      <p:sp>
        <p:nvSpPr>
          <p:cNvPr id="971" name="Google Shape;971;p89"/>
          <p:cNvSpPr txBox="1">
            <a:spLocks noGrp="1"/>
          </p:cNvSpPr>
          <p:nvPr>
            <p:ph type="title" idx="4294967295"/>
          </p:nvPr>
        </p:nvSpPr>
        <p:spPr>
          <a:xfrm flipH="1">
            <a:off x="4667090" y="1289190"/>
            <a:ext cx="388255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dirty="0"/>
              <a:t>JOB:</a:t>
            </a:r>
            <a:endParaRPr sz="2000" dirty="0"/>
          </a:p>
        </p:txBody>
      </p:sp>
      <p:sp>
        <p:nvSpPr>
          <p:cNvPr id="972" name="Google Shape;972;p89"/>
          <p:cNvSpPr txBox="1">
            <a:spLocks noGrp="1"/>
          </p:cNvSpPr>
          <p:nvPr>
            <p:ph type="subTitle" idx="4294967295"/>
          </p:nvPr>
        </p:nvSpPr>
        <p:spPr>
          <a:xfrm flipH="1">
            <a:off x="5247104" y="1239242"/>
            <a:ext cx="380995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2000" dirty="0"/>
              <a:t>логика, которая выполняется раз в какое то время</a:t>
            </a:r>
            <a:endParaRPr sz="2000" dirty="0"/>
          </a:p>
        </p:txBody>
      </p:sp>
      <p:sp>
        <p:nvSpPr>
          <p:cNvPr id="973" name="Google Shape;973;p89"/>
          <p:cNvSpPr txBox="1">
            <a:spLocks noGrp="1"/>
          </p:cNvSpPr>
          <p:nvPr>
            <p:ph type="title" idx="4294967295"/>
          </p:nvPr>
        </p:nvSpPr>
        <p:spPr>
          <a:xfrm flipH="1">
            <a:off x="4488105" y="2089149"/>
            <a:ext cx="347107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REPOSITORY:</a:t>
            </a:r>
            <a:endParaRPr sz="2000" dirty="0"/>
          </a:p>
        </p:txBody>
      </p:sp>
      <p:sp>
        <p:nvSpPr>
          <p:cNvPr id="974" name="Google Shape;974;p89"/>
          <p:cNvSpPr txBox="1">
            <a:spLocks noGrp="1"/>
          </p:cNvSpPr>
          <p:nvPr>
            <p:ph type="subTitle" idx="4294967295"/>
          </p:nvPr>
        </p:nvSpPr>
        <p:spPr>
          <a:xfrm flipH="1">
            <a:off x="6042319" y="2043399"/>
            <a:ext cx="2808395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2000" dirty="0"/>
              <a:t>работа с базой данных</a:t>
            </a:r>
            <a:endParaRPr sz="2000" dirty="0"/>
          </a:p>
        </p:txBody>
      </p:sp>
      <p:sp>
        <p:nvSpPr>
          <p:cNvPr id="975" name="Google Shape;975;p89"/>
          <p:cNvSpPr txBox="1">
            <a:spLocks noGrp="1"/>
          </p:cNvSpPr>
          <p:nvPr>
            <p:ph type="title" idx="4294967295"/>
          </p:nvPr>
        </p:nvSpPr>
        <p:spPr>
          <a:xfrm flipH="1">
            <a:off x="4129182" y="2689415"/>
            <a:ext cx="174106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SECURITY:</a:t>
            </a:r>
            <a:endParaRPr sz="2000" dirty="0"/>
          </a:p>
        </p:txBody>
      </p:sp>
      <p:sp>
        <p:nvSpPr>
          <p:cNvPr id="976" name="Google Shape;976;p89"/>
          <p:cNvSpPr txBox="1">
            <a:spLocks noGrp="1"/>
          </p:cNvSpPr>
          <p:nvPr>
            <p:ph type="subTitle" idx="4294967295"/>
          </p:nvPr>
        </p:nvSpPr>
        <p:spPr>
          <a:xfrm flipH="1">
            <a:off x="5352922" y="2638139"/>
            <a:ext cx="3878580" cy="467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sz="1900" dirty="0"/>
              <a:t>логика, связанная с защитой, авторизацией, аутентификацией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11345" r="17246" b="51311"/>
          <a:stretch/>
        </p:blipFill>
        <p:spPr>
          <a:xfrm>
            <a:off x="175525" y="949070"/>
            <a:ext cx="3616650" cy="2518030"/>
          </a:xfrm>
          <a:prstGeom prst="rect">
            <a:avLst/>
          </a:prstGeom>
        </p:spPr>
      </p:pic>
      <p:cxnSp>
        <p:nvCxnSpPr>
          <p:cNvPr id="4" name="Прямая со стрелкой 3"/>
          <p:cNvCxnSpPr>
            <a:endCxn id="971" idx="3"/>
          </p:cNvCxnSpPr>
          <p:nvPr/>
        </p:nvCxnSpPr>
        <p:spPr>
          <a:xfrm flipV="1">
            <a:off x="1805940" y="1472040"/>
            <a:ext cx="2861150" cy="113562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endCxn id="973" idx="3"/>
          </p:cNvCxnSpPr>
          <p:nvPr/>
        </p:nvCxnSpPr>
        <p:spPr>
          <a:xfrm flipV="1">
            <a:off x="2125980" y="2271999"/>
            <a:ext cx="2362125" cy="51692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endCxn id="975" idx="3"/>
          </p:cNvCxnSpPr>
          <p:nvPr/>
        </p:nvCxnSpPr>
        <p:spPr>
          <a:xfrm flipV="1">
            <a:off x="2065020" y="2872265"/>
            <a:ext cx="2064162" cy="134625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53" idx="3"/>
          </p:cNvCxnSpPr>
          <p:nvPr/>
        </p:nvCxnSpPr>
        <p:spPr>
          <a:xfrm>
            <a:off x="1983850" y="3169950"/>
            <a:ext cx="2191738" cy="50796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975;p89"/>
          <p:cNvSpPr txBox="1">
            <a:spLocks/>
          </p:cNvSpPr>
          <p:nvPr/>
        </p:nvSpPr>
        <p:spPr>
          <a:xfrm flipH="1">
            <a:off x="4175588" y="3495064"/>
            <a:ext cx="174106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l"/>
            <a:r>
              <a:rPr lang="en-US" sz="2000" dirty="0"/>
              <a:t>SERVICE:</a:t>
            </a:r>
          </a:p>
        </p:txBody>
      </p:sp>
      <p:sp>
        <p:nvSpPr>
          <p:cNvPr id="54" name="Google Shape;976;p89"/>
          <p:cNvSpPr txBox="1">
            <a:spLocks/>
          </p:cNvSpPr>
          <p:nvPr/>
        </p:nvSpPr>
        <p:spPr>
          <a:xfrm flipH="1">
            <a:off x="5208142" y="3456343"/>
            <a:ext cx="4023360" cy="46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buNone/>
            </a:pPr>
            <a:r>
              <a:rPr lang="ru-RU" sz="2000" dirty="0"/>
              <a:t>слой обработки запросов, поступающих на контроллеры</a:t>
            </a:r>
          </a:p>
        </p:txBody>
      </p:sp>
      <p:sp>
        <p:nvSpPr>
          <p:cNvPr id="56" name="Google Shape;975;p89"/>
          <p:cNvSpPr txBox="1">
            <a:spLocks/>
          </p:cNvSpPr>
          <p:nvPr/>
        </p:nvSpPr>
        <p:spPr>
          <a:xfrm flipH="1">
            <a:off x="4269892" y="4257517"/>
            <a:ext cx="174106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l"/>
            <a:r>
              <a:rPr lang="en-US" sz="2000" dirty="0"/>
              <a:t>UTILS:</a:t>
            </a:r>
          </a:p>
        </p:txBody>
      </p:sp>
      <p:sp>
        <p:nvSpPr>
          <p:cNvPr id="57" name="Google Shape;976;p89"/>
          <p:cNvSpPr txBox="1">
            <a:spLocks/>
          </p:cNvSpPr>
          <p:nvPr/>
        </p:nvSpPr>
        <p:spPr>
          <a:xfrm flipH="1">
            <a:off x="5046120" y="4221818"/>
            <a:ext cx="3385425" cy="43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buNone/>
            </a:pPr>
            <a:r>
              <a:rPr lang="ru-RU" sz="2000" dirty="0"/>
              <a:t>вспомогательная логика</a:t>
            </a:r>
          </a:p>
        </p:txBody>
      </p:sp>
      <p:cxnSp>
        <p:nvCxnSpPr>
          <p:cNvPr id="58" name="Прямая со стрелкой 57"/>
          <p:cNvCxnSpPr>
            <a:endCxn id="56" idx="3"/>
          </p:cNvCxnSpPr>
          <p:nvPr/>
        </p:nvCxnSpPr>
        <p:spPr>
          <a:xfrm>
            <a:off x="1805940" y="3352800"/>
            <a:ext cx="2463952" cy="108756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143;p96">
            <a:extLst>
              <a:ext uri="{FF2B5EF4-FFF2-40B4-BE49-F238E27FC236}">
                <a16:creationId xmlns:a16="http://schemas.microsoft.com/office/drawing/2014/main" id="{AB777576-F62D-5551-ECE0-062C06BC1A24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16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76760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/>
          <p:nvPr/>
        </p:nvSpPr>
        <p:spPr>
          <a:xfrm rot="-4376525" flipH="1">
            <a:off x="5282853" y="2489944"/>
            <a:ext cx="4772728" cy="424129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63" y="746759"/>
            <a:ext cx="6009524" cy="4161905"/>
          </a:xfrm>
          <a:prstGeom prst="rect">
            <a:avLst/>
          </a:prstGeom>
        </p:spPr>
      </p:pic>
      <p:sp>
        <p:nvSpPr>
          <p:cNvPr id="19" name="Google Shape;778;p76">
            <a:extLst>
              <a:ext uri="{FF2B5EF4-FFF2-40B4-BE49-F238E27FC236}">
                <a16:creationId xmlns:a16="http://schemas.microsoft.com/office/drawing/2014/main" id="{4A474FA2-D3FB-AAC9-C658-22A85549EF4F}"/>
              </a:ext>
            </a:extLst>
          </p:cNvPr>
          <p:cNvSpPr txBox="1">
            <a:spLocks/>
          </p:cNvSpPr>
          <p:nvPr/>
        </p:nvSpPr>
        <p:spPr>
          <a:xfrm>
            <a:off x="719925" y="76910"/>
            <a:ext cx="7704000" cy="669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6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ru-RU" sz="3200" b="1" dirty="0"/>
              <a:t>Тестирование</a:t>
            </a:r>
          </a:p>
        </p:txBody>
      </p:sp>
      <p:sp>
        <p:nvSpPr>
          <p:cNvPr id="2" name="Google Shape;1143;p96">
            <a:extLst>
              <a:ext uri="{FF2B5EF4-FFF2-40B4-BE49-F238E27FC236}">
                <a16:creationId xmlns:a16="http://schemas.microsoft.com/office/drawing/2014/main" id="{E79776E6-8818-702A-BF45-005AC7D5292C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17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01049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8;p70">
            <a:extLst>
              <a:ext uri="{FF2B5EF4-FFF2-40B4-BE49-F238E27FC236}">
                <a16:creationId xmlns:a16="http://schemas.microsoft.com/office/drawing/2014/main" id="{31885E76-AE8F-A2C5-37CD-48D540CD1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24" y="240125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3200" b="1" dirty="0"/>
              <a:t>Текущий статус проекта</a:t>
            </a:r>
            <a:endParaRPr sz="3200" b="1" dirty="0"/>
          </a:p>
        </p:txBody>
      </p:sp>
      <p:sp>
        <p:nvSpPr>
          <p:cNvPr id="3" name="Google Shape;660;p66"/>
          <p:cNvSpPr txBox="1">
            <a:spLocks/>
          </p:cNvSpPr>
          <p:nvPr/>
        </p:nvSpPr>
        <p:spPr>
          <a:xfrm>
            <a:off x="631017" y="904510"/>
            <a:ext cx="4053839" cy="40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ru-RU" sz="1800" dirty="0"/>
              <a:t>База данных, </a:t>
            </a:r>
          </a:p>
          <a:p>
            <a:pPr marL="0" indent="0">
              <a:lnSpc>
                <a:spcPct val="150000"/>
              </a:lnSpc>
            </a:pPr>
            <a:r>
              <a:rPr lang="ru-RU" sz="1800" dirty="0"/>
              <a:t>Docker, </a:t>
            </a:r>
            <a:r>
              <a:rPr lang="it-IT" sz="1800" dirty="0"/>
              <a:t>PostgreSQL, MinIO RabbitMQ, CI/CD</a:t>
            </a:r>
            <a:endParaRPr lang="ru-RU" sz="1800" dirty="0"/>
          </a:p>
          <a:p>
            <a:pPr marL="0" indent="0">
              <a:lnSpc>
                <a:spcPct val="150000"/>
              </a:lnSpc>
            </a:pPr>
            <a:r>
              <a:rPr lang="ru-RU" sz="1800" dirty="0"/>
              <a:t>Авторизацию и регистрацию с JWT</a:t>
            </a:r>
          </a:p>
          <a:p>
            <a:pPr marL="0" indent="0">
              <a:lnSpc>
                <a:spcPct val="150000"/>
              </a:lnSpc>
            </a:pPr>
            <a:r>
              <a:rPr lang="ru-RU" sz="1800" dirty="0"/>
              <a:t>Ключевые экраны</a:t>
            </a:r>
          </a:p>
          <a:p>
            <a:pPr marL="0" indent="0">
              <a:lnSpc>
                <a:spcPct val="150000"/>
              </a:lnSpc>
            </a:pPr>
            <a:r>
              <a:rPr lang="ru-RU" sz="1800" dirty="0"/>
              <a:t>CRUD по основным сущностям</a:t>
            </a:r>
          </a:p>
          <a:p>
            <a:pPr marL="0" indent="0">
              <a:lnSpc>
                <a:spcPct val="150000"/>
              </a:lnSpc>
            </a:pPr>
            <a:r>
              <a:rPr lang="ru-RU" sz="1800" dirty="0"/>
              <a:t>Автодеплой</a:t>
            </a:r>
          </a:p>
        </p:txBody>
      </p:sp>
      <p:sp>
        <p:nvSpPr>
          <p:cNvPr id="2" name="Google Shape;660;p66">
            <a:extLst>
              <a:ext uri="{FF2B5EF4-FFF2-40B4-BE49-F238E27FC236}">
                <a16:creationId xmlns:a16="http://schemas.microsoft.com/office/drawing/2014/main" id="{4304D033-E716-E2D9-26B2-C65BF641B5F0}"/>
              </a:ext>
            </a:extLst>
          </p:cNvPr>
          <p:cNvSpPr txBox="1">
            <a:spLocks/>
          </p:cNvSpPr>
          <p:nvPr/>
        </p:nvSpPr>
        <p:spPr>
          <a:xfrm>
            <a:off x="5022669" y="898025"/>
            <a:ext cx="3191691" cy="40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ru-RU" sz="1800" dirty="0"/>
              <a:t>Подключение системы сбора метрик</a:t>
            </a:r>
          </a:p>
          <a:p>
            <a:pPr marL="0" indent="0">
              <a:lnSpc>
                <a:spcPct val="150000"/>
              </a:lnSpc>
            </a:pPr>
            <a:r>
              <a:rPr lang="ru-RU" sz="1800" dirty="0"/>
              <a:t>Связать остаток функционала</a:t>
            </a:r>
          </a:p>
          <a:p>
            <a:pPr marL="0" indent="0">
              <a:lnSpc>
                <a:spcPct val="150000"/>
              </a:lnSpc>
            </a:pPr>
            <a:r>
              <a:rPr lang="ru-RU" sz="1800" dirty="0"/>
              <a:t>Завершить верстку экранов</a:t>
            </a:r>
          </a:p>
          <a:p>
            <a:pPr marL="0" indent="0">
              <a:lnSpc>
                <a:spcPct val="150000"/>
              </a:lnSpc>
            </a:pPr>
            <a:r>
              <a:rPr lang="ru-RU" sz="1800" dirty="0"/>
              <a:t>Завершить настройку пайплайна нейронной сети</a:t>
            </a:r>
          </a:p>
        </p:txBody>
      </p:sp>
      <p:sp>
        <p:nvSpPr>
          <p:cNvPr id="4" name="Google Shape;1143;p96">
            <a:extLst>
              <a:ext uri="{FF2B5EF4-FFF2-40B4-BE49-F238E27FC236}">
                <a16:creationId xmlns:a16="http://schemas.microsoft.com/office/drawing/2014/main" id="{FB9C52E5-9BB8-01BB-BABC-7F131390AFD0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18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66000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E3052733-DB08-DAF2-389A-2E49A5EC0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>
            <a:extLst>
              <a:ext uri="{FF2B5EF4-FFF2-40B4-BE49-F238E27FC236}">
                <a16:creationId xmlns:a16="http://schemas.microsoft.com/office/drawing/2014/main" id="{9BD7EEEF-8E8E-DA29-9F7A-69F291D37B0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0450" y="2042451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" sz="6000" dirty="0">
                <a:latin typeface="Yu Gothic UI" panose="020B0500000000000000" pitchFamily="34" charset="-128"/>
                <a:ea typeface="Yu Gothic UI" panose="020B0500000000000000" pitchFamily="34" charset="-128"/>
                <a:cs typeface="Kulim Park"/>
                <a:sym typeface="Kulim Park"/>
              </a:rPr>
              <a:t>Visionary </a:t>
            </a:r>
            <a:br>
              <a:rPr lang="en" sz="6000" dirty="0">
                <a:latin typeface="Yu Gothic UI" panose="020B0500000000000000" pitchFamily="34" charset="-128"/>
                <a:ea typeface="Yu Gothic UI" panose="020B0500000000000000" pitchFamily="34" charset="-128"/>
                <a:cs typeface="Kulim Park"/>
                <a:sym typeface="Kulim Park"/>
              </a:rPr>
            </a:br>
            <a:r>
              <a:rPr lang="en-US" sz="3600" dirty="0">
                <a:solidFill>
                  <a:schemeClr val="lt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Leelawadee UI" panose="020B0502040204020203" pitchFamily="34" charset="-34"/>
              </a:rPr>
              <a:t>Minimum Viable Product (MVP)</a:t>
            </a:r>
            <a:endParaRPr sz="3600" dirty="0">
              <a:solidFill>
                <a:schemeClr val="dk2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Kulim Park"/>
              <a:sym typeface="Kulim Park"/>
            </a:endParaRPr>
          </a:p>
        </p:txBody>
      </p:sp>
      <p:sp>
        <p:nvSpPr>
          <p:cNvPr id="553" name="Google Shape;553;p57">
            <a:extLst>
              <a:ext uri="{FF2B5EF4-FFF2-40B4-BE49-F238E27FC236}">
                <a16:creationId xmlns:a16="http://schemas.microsoft.com/office/drawing/2014/main" id="{5A1C4C9A-E57A-31E4-13A4-08D8ABAF5DA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450" y="3640551"/>
            <a:ext cx="7893312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/>
              <a:t>Приложение для перерисовки фотографий под одну из заранее определенных стилистик</a:t>
            </a:r>
          </a:p>
        </p:txBody>
      </p:sp>
      <p:sp>
        <p:nvSpPr>
          <p:cNvPr id="2" name="Google Shape;553;p57">
            <a:extLst>
              <a:ext uri="{FF2B5EF4-FFF2-40B4-BE49-F238E27FC236}">
                <a16:creationId xmlns:a16="http://schemas.microsoft.com/office/drawing/2014/main" id="{8F569D60-2A10-9410-0D30-8DC494AC482F}"/>
              </a:ext>
            </a:extLst>
          </p:cNvPr>
          <p:cNvSpPr txBox="1">
            <a:spLocks/>
          </p:cNvSpPr>
          <p:nvPr/>
        </p:nvSpPr>
        <p:spPr>
          <a:xfrm>
            <a:off x="4972489" y="2209253"/>
            <a:ext cx="98033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sz="2000" dirty="0"/>
              <a:t>Github</a:t>
            </a:r>
            <a:endParaRPr lang="ru-RU" sz="2000" dirty="0"/>
          </a:p>
        </p:txBody>
      </p:sp>
      <p:sp>
        <p:nvSpPr>
          <p:cNvPr id="4" name="Google Shape;553;p57">
            <a:extLst>
              <a:ext uri="{FF2B5EF4-FFF2-40B4-BE49-F238E27FC236}">
                <a16:creationId xmlns:a16="http://schemas.microsoft.com/office/drawing/2014/main" id="{5C8E8457-2108-C8CA-A68E-D152A97BB38E}"/>
              </a:ext>
            </a:extLst>
          </p:cNvPr>
          <p:cNvSpPr txBox="1">
            <a:spLocks/>
          </p:cNvSpPr>
          <p:nvPr/>
        </p:nvSpPr>
        <p:spPr>
          <a:xfrm>
            <a:off x="7186036" y="2209253"/>
            <a:ext cx="1151937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sz="2000" dirty="0"/>
              <a:t>Reports</a:t>
            </a:r>
            <a:endParaRPr lang="ru-RU" sz="20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AB6DD7D-302A-F52F-C83D-0A30D13C64EA}"/>
              </a:ext>
            </a:extLst>
          </p:cNvPr>
          <p:cNvSpPr/>
          <p:nvPr/>
        </p:nvSpPr>
        <p:spPr>
          <a:xfrm>
            <a:off x="4480828" y="184423"/>
            <a:ext cx="1963661" cy="1963661"/>
          </a:xfrm>
          <a:prstGeom prst="roundRect">
            <a:avLst>
              <a:gd name="adj" fmla="val 809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6">
            <a:extLst>
              <a:ext uri="{FF2B5EF4-FFF2-40B4-BE49-F238E27FC236}">
                <a16:creationId xmlns:a16="http://schemas.microsoft.com/office/drawing/2014/main" id="{9AB6DD7D-302A-F52F-C83D-0A30D13C64EA}"/>
              </a:ext>
            </a:extLst>
          </p:cNvPr>
          <p:cNvSpPr/>
          <p:nvPr/>
        </p:nvSpPr>
        <p:spPr>
          <a:xfrm>
            <a:off x="6762700" y="184423"/>
            <a:ext cx="1963661" cy="1963661"/>
          </a:xfrm>
          <a:prstGeom prst="roundRect">
            <a:avLst>
              <a:gd name="adj" fmla="val 8099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143;p96">
            <a:extLst>
              <a:ext uri="{FF2B5EF4-FFF2-40B4-BE49-F238E27FC236}">
                <a16:creationId xmlns:a16="http://schemas.microsoft.com/office/drawing/2014/main" id="{28BAD0FA-BBF7-73A4-2839-BDBE1D13CA18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19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5263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>
          <a:extLst>
            <a:ext uri="{FF2B5EF4-FFF2-40B4-BE49-F238E27FC236}">
              <a16:creationId xmlns:a16="http://schemas.microsoft.com/office/drawing/2014/main" id="{B1B67CCB-C55C-6125-0F47-1F3B05AB3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96">
            <a:extLst>
              <a:ext uri="{FF2B5EF4-FFF2-40B4-BE49-F238E27FC236}">
                <a16:creationId xmlns:a16="http://schemas.microsoft.com/office/drawing/2014/main" id="{AD8F3265-0015-5FF9-C463-BF4AD4A93BF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ym typeface="Kulim Park SemiBold"/>
              </a:rPr>
              <a:t>Функциональные</a:t>
            </a:r>
            <a:r>
              <a:rPr lang="ru-RU" sz="2800" b="1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ru-RU" sz="3200" b="1" dirty="0"/>
              <a:t>возможности</a:t>
            </a:r>
            <a:endParaRPr sz="3200" b="1" dirty="0"/>
          </a:p>
        </p:txBody>
      </p:sp>
      <p:sp>
        <p:nvSpPr>
          <p:cNvPr id="1143" name="Google Shape;1143;p96">
            <a:extLst>
              <a:ext uri="{FF2B5EF4-FFF2-40B4-BE49-F238E27FC236}">
                <a16:creationId xmlns:a16="http://schemas.microsoft.com/office/drawing/2014/main" id="{8E3BDE32-9E06-D298-F30C-FFA5734B5B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93003" y="1855249"/>
            <a:ext cx="3076863" cy="1363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Обработка изображений с помощью нейросети</a:t>
            </a:r>
            <a:endParaRPr sz="2000" dirty="0"/>
          </a:p>
        </p:txBody>
      </p:sp>
      <p:sp>
        <p:nvSpPr>
          <p:cNvPr id="1145" name="Google Shape;1145;p96">
            <a:extLst>
              <a:ext uri="{FF2B5EF4-FFF2-40B4-BE49-F238E27FC236}">
                <a16:creationId xmlns:a16="http://schemas.microsoft.com/office/drawing/2014/main" id="{BD6B14E0-311F-7F62-8CA4-ABA9E0B2839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908223" y="3622646"/>
            <a:ext cx="2542605" cy="968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Отслеживание обновлений пользователей</a:t>
            </a:r>
            <a:endParaRPr sz="2000" dirty="0"/>
          </a:p>
        </p:txBody>
      </p:sp>
      <p:sp>
        <p:nvSpPr>
          <p:cNvPr id="1149" name="Google Shape;1149;p96">
            <a:extLst>
              <a:ext uri="{FF2B5EF4-FFF2-40B4-BE49-F238E27FC236}">
                <a16:creationId xmlns:a16="http://schemas.microsoft.com/office/drawing/2014/main" id="{C09A4B16-D13A-25F9-CEF4-2148E1DF2605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773393" y="3531673"/>
            <a:ext cx="2462385" cy="798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Комментирование работ</a:t>
            </a:r>
            <a:endParaRPr sz="2000" dirty="0"/>
          </a:p>
        </p:txBody>
      </p:sp>
      <p:sp>
        <p:nvSpPr>
          <p:cNvPr id="1151" name="Google Shape;1151;p96">
            <a:extLst>
              <a:ext uri="{FF2B5EF4-FFF2-40B4-BE49-F238E27FC236}">
                <a16:creationId xmlns:a16="http://schemas.microsoft.com/office/drawing/2014/main" id="{80034F32-C9B2-A252-6700-7BDAF3511389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016699" y="1819304"/>
            <a:ext cx="2227200" cy="697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Лента работ пользователей</a:t>
            </a:r>
            <a:endParaRPr sz="2000" dirty="0"/>
          </a:p>
        </p:txBody>
      </p:sp>
      <p:grpSp>
        <p:nvGrpSpPr>
          <p:cNvPr id="18" name="Google Shape;11767;p137">
            <a:extLst>
              <a:ext uri="{FF2B5EF4-FFF2-40B4-BE49-F238E27FC236}">
                <a16:creationId xmlns:a16="http://schemas.microsoft.com/office/drawing/2014/main" id="{E66083E2-DE63-29AC-39D0-1CC2A6B06E28}"/>
              </a:ext>
            </a:extLst>
          </p:cNvPr>
          <p:cNvGrpSpPr/>
          <p:nvPr/>
        </p:nvGrpSpPr>
        <p:grpSpPr>
          <a:xfrm>
            <a:off x="2850776" y="1371412"/>
            <a:ext cx="413412" cy="413441"/>
            <a:chOff x="-13529550" y="1639425"/>
            <a:chExt cx="353650" cy="353675"/>
          </a:xfrm>
          <a:solidFill>
            <a:schemeClr val="bg1"/>
          </a:solidFill>
        </p:grpSpPr>
        <p:sp>
          <p:nvSpPr>
            <p:cNvPr id="19" name="Google Shape;11768;p137">
              <a:extLst>
                <a:ext uri="{FF2B5EF4-FFF2-40B4-BE49-F238E27FC236}">
                  <a16:creationId xmlns:a16="http://schemas.microsoft.com/office/drawing/2014/main" id="{022F5CE1-87CF-909C-27A9-251F26DAD2DF}"/>
                </a:ext>
              </a:extLst>
            </p:cNvPr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69;p137">
              <a:extLst>
                <a:ext uri="{FF2B5EF4-FFF2-40B4-BE49-F238E27FC236}">
                  <a16:creationId xmlns:a16="http://schemas.microsoft.com/office/drawing/2014/main" id="{3DC70DE4-A9CB-6155-0861-20B64381E588}"/>
                </a:ext>
              </a:extLst>
            </p:cNvPr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70;p137">
              <a:extLst>
                <a:ext uri="{FF2B5EF4-FFF2-40B4-BE49-F238E27FC236}">
                  <a16:creationId xmlns:a16="http://schemas.microsoft.com/office/drawing/2014/main" id="{8980F74A-B153-333C-C473-34297462ECA5}"/>
                </a:ext>
              </a:extLst>
            </p:cNvPr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71;p137">
              <a:extLst>
                <a:ext uri="{FF2B5EF4-FFF2-40B4-BE49-F238E27FC236}">
                  <a16:creationId xmlns:a16="http://schemas.microsoft.com/office/drawing/2014/main" id="{664F4E16-7372-F4F2-39FE-2F498E88EE32}"/>
                </a:ext>
              </a:extLst>
            </p:cNvPr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772;p137">
              <a:extLst>
                <a:ext uri="{FF2B5EF4-FFF2-40B4-BE49-F238E27FC236}">
                  <a16:creationId xmlns:a16="http://schemas.microsoft.com/office/drawing/2014/main" id="{7B78C522-30A0-D9D2-97DD-E9276F0E0507}"/>
                </a:ext>
              </a:extLst>
            </p:cNvPr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773;p137">
              <a:extLst>
                <a:ext uri="{FF2B5EF4-FFF2-40B4-BE49-F238E27FC236}">
                  <a16:creationId xmlns:a16="http://schemas.microsoft.com/office/drawing/2014/main" id="{7DB55512-6C07-4274-BED8-DBF95C6A7AEA}"/>
                </a:ext>
              </a:extLst>
            </p:cNvPr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774;p137">
              <a:extLst>
                <a:ext uri="{FF2B5EF4-FFF2-40B4-BE49-F238E27FC236}">
                  <a16:creationId xmlns:a16="http://schemas.microsoft.com/office/drawing/2014/main" id="{13F49223-8163-9D55-540E-EEE5521BBF09}"/>
                </a:ext>
              </a:extLst>
            </p:cNvPr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775;p137">
              <a:extLst>
                <a:ext uri="{FF2B5EF4-FFF2-40B4-BE49-F238E27FC236}">
                  <a16:creationId xmlns:a16="http://schemas.microsoft.com/office/drawing/2014/main" id="{7CF0353C-1C9E-E91D-02B6-052FE53D5E25}"/>
                </a:ext>
              </a:extLst>
            </p:cNvPr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1563;p137">
            <a:extLst>
              <a:ext uri="{FF2B5EF4-FFF2-40B4-BE49-F238E27FC236}">
                <a16:creationId xmlns:a16="http://schemas.microsoft.com/office/drawing/2014/main" id="{92BBEC04-E92D-C2C6-A574-B16C95F6CD4C}"/>
              </a:ext>
            </a:extLst>
          </p:cNvPr>
          <p:cNvGrpSpPr/>
          <p:nvPr/>
        </p:nvGrpSpPr>
        <p:grpSpPr>
          <a:xfrm>
            <a:off x="5962637" y="1337854"/>
            <a:ext cx="380067" cy="433594"/>
            <a:chOff x="-46753100" y="1965500"/>
            <a:chExt cx="263075" cy="300125"/>
          </a:xfrm>
          <a:solidFill>
            <a:schemeClr val="bg1"/>
          </a:solidFill>
        </p:grpSpPr>
        <p:sp>
          <p:nvSpPr>
            <p:cNvPr id="28" name="Google Shape;11564;p137">
              <a:extLst>
                <a:ext uri="{FF2B5EF4-FFF2-40B4-BE49-F238E27FC236}">
                  <a16:creationId xmlns:a16="http://schemas.microsoft.com/office/drawing/2014/main" id="{8142CB46-24A2-753F-5192-C9E83F8BFA33}"/>
                </a:ext>
              </a:extLst>
            </p:cNvPr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565;p137">
              <a:extLst>
                <a:ext uri="{FF2B5EF4-FFF2-40B4-BE49-F238E27FC236}">
                  <a16:creationId xmlns:a16="http://schemas.microsoft.com/office/drawing/2014/main" id="{7B0D2D05-7613-8170-930C-33E028F28D0B}"/>
                </a:ext>
              </a:extLst>
            </p:cNvPr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0229;p133">
            <a:extLst>
              <a:ext uri="{FF2B5EF4-FFF2-40B4-BE49-F238E27FC236}">
                <a16:creationId xmlns:a16="http://schemas.microsoft.com/office/drawing/2014/main" id="{5B1263DE-380B-E22C-C09A-7EA01DD8C37C}"/>
              </a:ext>
            </a:extLst>
          </p:cNvPr>
          <p:cNvGrpSpPr/>
          <p:nvPr/>
        </p:nvGrpSpPr>
        <p:grpSpPr>
          <a:xfrm>
            <a:off x="2791061" y="3145677"/>
            <a:ext cx="411755" cy="385996"/>
            <a:chOff x="3865000" y="847675"/>
            <a:chExt cx="483150" cy="452925"/>
          </a:xfrm>
          <a:solidFill>
            <a:schemeClr val="bg1"/>
          </a:solidFill>
        </p:grpSpPr>
        <p:sp>
          <p:nvSpPr>
            <p:cNvPr id="1120" name="Google Shape;10230;p133">
              <a:extLst>
                <a:ext uri="{FF2B5EF4-FFF2-40B4-BE49-F238E27FC236}">
                  <a16:creationId xmlns:a16="http://schemas.microsoft.com/office/drawing/2014/main" id="{85235D7C-7A08-FEBA-E943-37A4C928BCFD}"/>
                </a:ext>
              </a:extLst>
            </p:cNvPr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1" name="Google Shape;10231;p133">
              <a:extLst>
                <a:ext uri="{FF2B5EF4-FFF2-40B4-BE49-F238E27FC236}">
                  <a16:creationId xmlns:a16="http://schemas.microsoft.com/office/drawing/2014/main" id="{646A235C-B440-1DCB-938B-8EE41651AAA4}"/>
                </a:ext>
              </a:extLst>
            </p:cNvPr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2" name="Google Shape;10232;p133">
              <a:extLst>
                <a:ext uri="{FF2B5EF4-FFF2-40B4-BE49-F238E27FC236}">
                  <a16:creationId xmlns:a16="http://schemas.microsoft.com/office/drawing/2014/main" id="{C2E5EE0D-3EFE-A0EB-1905-8738F342A346}"/>
                </a:ext>
              </a:extLst>
            </p:cNvPr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123" name="Google Shape;10233;p133">
              <a:extLst>
                <a:ext uri="{FF2B5EF4-FFF2-40B4-BE49-F238E27FC236}">
                  <a16:creationId xmlns:a16="http://schemas.microsoft.com/office/drawing/2014/main" id="{61CAFBB3-6B3A-766D-66B0-D973829103EC}"/>
                </a:ext>
              </a:extLst>
            </p:cNvPr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24" name="Google Shape;11141;p136">
            <a:extLst>
              <a:ext uri="{FF2B5EF4-FFF2-40B4-BE49-F238E27FC236}">
                <a16:creationId xmlns:a16="http://schemas.microsoft.com/office/drawing/2014/main" id="{2238A7AF-8795-C9A3-D54A-DE9CF8DFB484}"/>
              </a:ext>
            </a:extLst>
          </p:cNvPr>
          <p:cNvGrpSpPr/>
          <p:nvPr/>
        </p:nvGrpSpPr>
        <p:grpSpPr>
          <a:xfrm>
            <a:off x="5962637" y="3145677"/>
            <a:ext cx="433776" cy="429113"/>
            <a:chOff x="-32245875" y="1938725"/>
            <a:chExt cx="295400" cy="292225"/>
          </a:xfrm>
          <a:solidFill>
            <a:schemeClr val="bg1"/>
          </a:solidFill>
        </p:grpSpPr>
        <p:sp>
          <p:nvSpPr>
            <p:cNvPr id="1125" name="Google Shape;11142;p136">
              <a:extLst>
                <a:ext uri="{FF2B5EF4-FFF2-40B4-BE49-F238E27FC236}">
                  <a16:creationId xmlns:a16="http://schemas.microsoft.com/office/drawing/2014/main" id="{6D04B64F-4F97-6908-9DC3-A6B1B03886F4}"/>
                </a:ext>
              </a:extLst>
            </p:cNvPr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143;p136">
              <a:extLst>
                <a:ext uri="{FF2B5EF4-FFF2-40B4-BE49-F238E27FC236}">
                  <a16:creationId xmlns:a16="http://schemas.microsoft.com/office/drawing/2014/main" id="{941B1982-0314-8A4E-3507-A1EB488E82BD}"/>
                </a:ext>
              </a:extLst>
            </p:cNvPr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144;p136">
              <a:extLst>
                <a:ext uri="{FF2B5EF4-FFF2-40B4-BE49-F238E27FC236}">
                  <a16:creationId xmlns:a16="http://schemas.microsoft.com/office/drawing/2014/main" id="{9481E2B5-5C9D-CCDD-1EC5-FDB4AFC839FC}"/>
                </a:ext>
              </a:extLst>
            </p:cNvPr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43;p96">
            <a:extLst>
              <a:ext uri="{FF2B5EF4-FFF2-40B4-BE49-F238E27FC236}">
                <a16:creationId xmlns:a16="http://schemas.microsoft.com/office/drawing/2014/main" id="{74BAC181-A36D-A6C1-3ACB-98DD07EF1E1A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2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3101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04">
          <a:extLst>
            <a:ext uri="{FF2B5EF4-FFF2-40B4-BE49-F238E27FC236}">
              <a16:creationId xmlns:a16="http://schemas.microsoft.com/office/drawing/2014/main" id="{C8DED36D-249F-ADB2-513D-843090168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Соединитель: уступ 580">
            <a:extLst>
              <a:ext uri="{FF2B5EF4-FFF2-40B4-BE49-F238E27FC236}">
                <a16:creationId xmlns:a16="http://schemas.microsoft.com/office/drawing/2014/main" id="{34451B69-C87C-940C-5E92-AC07F00A4E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8351" y="1790973"/>
            <a:ext cx="1405130" cy="746263"/>
          </a:xfrm>
          <a:prstGeom prst="bentConnector2">
            <a:avLst/>
          </a:prstGeom>
          <a:ln w="28575">
            <a:solidFill>
              <a:schemeClr val="bg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8" name="Google Shape;608;p61">
            <a:extLst>
              <a:ext uri="{FF2B5EF4-FFF2-40B4-BE49-F238E27FC236}">
                <a16:creationId xmlns:a16="http://schemas.microsoft.com/office/drawing/2014/main" id="{11293AA3-0FCB-91A5-34D7-0E7571491C34}"/>
              </a:ext>
            </a:extLst>
          </p:cNvPr>
          <p:cNvSpPr/>
          <p:nvPr/>
        </p:nvSpPr>
        <p:spPr>
          <a:xfrm rot="4102360" flipH="1">
            <a:off x="-2913464" y="3875890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609" name="Google Shape;609;p61">
            <a:extLst>
              <a:ext uri="{FF2B5EF4-FFF2-40B4-BE49-F238E27FC236}">
                <a16:creationId xmlns:a16="http://schemas.microsoft.com/office/drawing/2014/main" id="{FD08A40E-F867-38EA-34EA-91FC9A0BB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/>
              <a:t>Архитектура</a:t>
            </a:r>
            <a:r>
              <a:rPr lang="ru-RU" sz="3200" b="1" dirty="0">
                <a:solidFill>
                  <a:schemeClr val="lt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ru-RU" sz="3200" b="1" dirty="0"/>
              <a:t>проекта</a:t>
            </a:r>
            <a:endParaRPr sz="3200" b="1" dirty="0"/>
          </a:p>
        </p:txBody>
      </p:sp>
      <p:sp>
        <p:nvSpPr>
          <p:cNvPr id="610" name="Google Shape;610;p61">
            <a:extLst>
              <a:ext uri="{FF2B5EF4-FFF2-40B4-BE49-F238E27FC236}">
                <a16:creationId xmlns:a16="http://schemas.microsoft.com/office/drawing/2014/main" id="{ECFB357F-2453-4D94-F245-A90DFDE8712E}"/>
              </a:ext>
            </a:extLst>
          </p:cNvPr>
          <p:cNvSpPr/>
          <p:nvPr/>
        </p:nvSpPr>
        <p:spPr>
          <a:xfrm rot="813319">
            <a:off x="-4530533" y="-1891768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2751A3D-5DBC-4683-01B0-AE4E027FB57E}"/>
              </a:ext>
            </a:extLst>
          </p:cNvPr>
          <p:cNvSpPr/>
          <p:nvPr/>
        </p:nvSpPr>
        <p:spPr>
          <a:xfrm>
            <a:off x="2739461" y="1281924"/>
            <a:ext cx="1278570" cy="1004277"/>
          </a:xfrm>
          <a:prstGeom prst="roundRect">
            <a:avLst>
              <a:gd name="adj" fmla="val 29081"/>
            </a:avLst>
          </a:prstGeom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RabbitMQ</a:t>
            </a: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145A5DC1-7814-1829-2209-D6429B43BB14}"/>
              </a:ext>
            </a:extLst>
          </p:cNvPr>
          <p:cNvCxnSpPr>
            <a:cxnSpLocks/>
            <a:stCxn id="11" idx="1"/>
            <a:endCxn id="20" idx="0"/>
          </p:cNvCxnSpPr>
          <p:nvPr/>
        </p:nvCxnSpPr>
        <p:spPr>
          <a:xfrm rot="10800000" flipV="1">
            <a:off x="2121531" y="1784063"/>
            <a:ext cx="617931" cy="746448"/>
          </a:xfrm>
          <a:prstGeom prst="bentConnector2">
            <a:avLst/>
          </a:prstGeom>
          <a:ln w="28575">
            <a:solidFill>
              <a:schemeClr val="bg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A1AB1D9-7216-94B6-0D67-625C6AA36445}"/>
              </a:ext>
            </a:extLst>
          </p:cNvPr>
          <p:cNvSpPr/>
          <p:nvPr/>
        </p:nvSpPr>
        <p:spPr>
          <a:xfrm>
            <a:off x="1482245" y="2530511"/>
            <a:ext cx="1278570" cy="1004277"/>
          </a:xfrm>
          <a:prstGeom prst="roundRect">
            <a:avLst>
              <a:gd name="adj" fmla="val 29081"/>
            </a:avLst>
          </a:prstGeom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Client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0FC5F490-9CF6-A8BA-F274-8C5B325619D0}"/>
              </a:ext>
            </a:extLst>
          </p:cNvPr>
          <p:cNvSpPr/>
          <p:nvPr/>
        </p:nvSpPr>
        <p:spPr>
          <a:xfrm>
            <a:off x="2760815" y="3714819"/>
            <a:ext cx="1278570" cy="1004277"/>
          </a:xfrm>
          <a:prstGeom prst="roundRect">
            <a:avLst>
              <a:gd name="adj" fmla="val 29081"/>
            </a:avLst>
          </a:prstGeom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MinIO</a:t>
            </a:r>
            <a:endParaRPr lang="en-US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554B0DE2-ED5A-5C22-14BC-10BA7C681986}"/>
              </a:ext>
            </a:extLst>
          </p:cNvPr>
          <p:cNvSpPr/>
          <p:nvPr/>
        </p:nvSpPr>
        <p:spPr>
          <a:xfrm>
            <a:off x="3928620" y="2530326"/>
            <a:ext cx="1278570" cy="1004277"/>
          </a:xfrm>
          <a:prstGeom prst="roundRect">
            <a:avLst>
              <a:gd name="adj" fmla="val 29081"/>
            </a:avLst>
          </a:prstGeom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Java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Server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App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59FF66A6-40C9-FAE4-9EA5-1B297F33E711}"/>
              </a:ext>
            </a:extLst>
          </p:cNvPr>
          <p:cNvSpPr/>
          <p:nvPr/>
        </p:nvSpPr>
        <p:spPr>
          <a:xfrm>
            <a:off x="5973034" y="1281924"/>
            <a:ext cx="1370105" cy="1004277"/>
          </a:xfrm>
          <a:prstGeom prst="roundRect">
            <a:avLst>
              <a:gd name="adj" fmla="val 29081"/>
            </a:avLst>
          </a:prstGeom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PostgreSQL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6513EB0D-25C6-46A5-608A-9062917DB393}"/>
              </a:ext>
            </a:extLst>
          </p:cNvPr>
          <p:cNvSpPr/>
          <p:nvPr/>
        </p:nvSpPr>
        <p:spPr>
          <a:xfrm>
            <a:off x="6010791" y="2530392"/>
            <a:ext cx="1278570" cy="1004277"/>
          </a:xfrm>
          <a:prstGeom prst="roundRect">
            <a:avLst>
              <a:gd name="adj" fmla="val 29081"/>
            </a:avLst>
          </a:prstGeom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Python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Image</a:t>
            </a:r>
            <a:r>
              <a:rPr lang="en-US" dirty="0">
                <a:solidFill>
                  <a:schemeClr val="tx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Processing</a:t>
            </a:r>
          </a:p>
        </p:txBody>
      </p:sp>
      <p:cxnSp>
        <p:nvCxnSpPr>
          <p:cNvPr id="578" name="Соединитель: уступ 577">
            <a:extLst>
              <a:ext uri="{FF2B5EF4-FFF2-40B4-BE49-F238E27FC236}">
                <a16:creationId xmlns:a16="http://schemas.microsoft.com/office/drawing/2014/main" id="{0073C46F-50C4-E77E-6AF6-C65C4FE8381A}"/>
              </a:ext>
            </a:extLst>
          </p:cNvPr>
          <p:cNvCxnSpPr>
            <a:cxnSpLocks/>
            <a:stCxn id="28" idx="0"/>
            <a:endCxn id="11" idx="3"/>
          </p:cNvCxnSpPr>
          <p:nvPr/>
        </p:nvCxnSpPr>
        <p:spPr>
          <a:xfrm rot="16200000" flipV="1">
            <a:off x="3919837" y="1882258"/>
            <a:ext cx="746263" cy="549874"/>
          </a:xfrm>
          <a:prstGeom prst="bentConnector2">
            <a:avLst/>
          </a:prstGeom>
          <a:ln w="28575">
            <a:solidFill>
              <a:schemeClr val="bg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4" name="Соединитель: уступ 583">
            <a:extLst>
              <a:ext uri="{FF2B5EF4-FFF2-40B4-BE49-F238E27FC236}">
                <a16:creationId xmlns:a16="http://schemas.microsoft.com/office/drawing/2014/main" id="{728F909E-EDFD-38B7-86DF-5A0E68CBE70D}"/>
              </a:ext>
            </a:extLst>
          </p:cNvPr>
          <p:cNvCxnSpPr>
            <a:cxnSpLocks/>
            <a:stCxn id="28" idx="1"/>
            <a:endCxn id="20" idx="3"/>
          </p:cNvCxnSpPr>
          <p:nvPr/>
        </p:nvCxnSpPr>
        <p:spPr>
          <a:xfrm rot="10800000" flipV="1">
            <a:off x="2760816" y="3032464"/>
            <a:ext cx="1167805" cy="185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7" name="Соединитель: уступ 586">
            <a:extLst>
              <a:ext uri="{FF2B5EF4-FFF2-40B4-BE49-F238E27FC236}">
                <a16:creationId xmlns:a16="http://schemas.microsoft.com/office/drawing/2014/main" id="{31660AD6-FA2E-FC3C-6888-EAAB848396D6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>
            <a:off x="2121531" y="3534788"/>
            <a:ext cx="639285" cy="682170"/>
          </a:xfrm>
          <a:prstGeom prst="bentConnector2">
            <a:avLst/>
          </a:prstGeom>
          <a:ln w="28575">
            <a:solidFill>
              <a:schemeClr val="bg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0" name="Соединитель: уступ 589">
            <a:extLst>
              <a:ext uri="{FF2B5EF4-FFF2-40B4-BE49-F238E27FC236}">
                <a16:creationId xmlns:a16="http://schemas.microsoft.com/office/drawing/2014/main" id="{25D5C0B7-8B16-E6A7-E588-1756C42624D0}"/>
              </a:ext>
            </a:extLst>
          </p:cNvPr>
          <p:cNvCxnSpPr>
            <a:cxnSpLocks/>
            <a:stCxn id="28" idx="2"/>
            <a:endCxn id="27" idx="3"/>
          </p:cNvCxnSpPr>
          <p:nvPr/>
        </p:nvCxnSpPr>
        <p:spPr>
          <a:xfrm rot="5400000">
            <a:off x="3962468" y="3611520"/>
            <a:ext cx="682355" cy="528520"/>
          </a:xfrm>
          <a:prstGeom prst="bentConnector2">
            <a:avLst/>
          </a:prstGeom>
          <a:ln w="28575">
            <a:solidFill>
              <a:schemeClr val="bg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3" name="Соединитель: уступ 592">
            <a:extLst>
              <a:ext uri="{FF2B5EF4-FFF2-40B4-BE49-F238E27FC236}">
                <a16:creationId xmlns:a16="http://schemas.microsoft.com/office/drawing/2014/main" id="{89B8EF4F-077E-57A5-F2F3-42C46B4452CD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rot="10800000">
            <a:off x="5207191" y="3032465"/>
            <a:ext cx="803601" cy="66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Google Shape;1143;p96">
            <a:extLst>
              <a:ext uri="{FF2B5EF4-FFF2-40B4-BE49-F238E27FC236}">
                <a16:creationId xmlns:a16="http://schemas.microsoft.com/office/drawing/2014/main" id="{FC2AEF9B-08C8-5CFF-9E7F-A753A61B78CB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3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3265957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>
          <a:extLst>
            <a:ext uri="{FF2B5EF4-FFF2-40B4-BE49-F238E27FC236}">
              <a16:creationId xmlns:a16="http://schemas.microsoft.com/office/drawing/2014/main" id="{C4E8B93C-0088-C4B4-E237-9D7617839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0">
            <a:extLst>
              <a:ext uri="{FF2B5EF4-FFF2-40B4-BE49-F238E27FC236}">
                <a16:creationId xmlns:a16="http://schemas.microsoft.com/office/drawing/2014/main" id="{31885E76-AE8F-A2C5-37CD-48D540CD1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24" y="240125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/>
              <a:t>Стек</a:t>
            </a:r>
            <a:r>
              <a:rPr lang="ru-RU" sz="32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ru-RU" sz="3200" b="1" dirty="0"/>
              <a:t>технологий</a:t>
            </a:r>
            <a:endParaRPr sz="3200" b="1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54EDF85-FF2C-3BCA-7DC3-263AB30B095A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6111239" y="907090"/>
            <a:ext cx="2312685" cy="123671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ru-RU" sz="2300" dirty="0">
                <a:latin typeface="Manrope"/>
                <a:ea typeface="Manrope"/>
                <a:cs typeface="Manrope"/>
                <a:sym typeface="Arial"/>
              </a:rPr>
              <a:t>Клиент</a:t>
            </a:r>
            <a:r>
              <a:rPr lang="en-US" sz="2300" dirty="0">
                <a:latin typeface="Manrope"/>
                <a:ea typeface="Manrope"/>
                <a:cs typeface="Manrope"/>
                <a:sym typeface="Arial"/>
              </a:rPr>
              <a:t>:</a:t>
            </a:r>
            <a:br>
              <a:rPr lang="en-US" sz="2300" dirty="0">
                <a:latin typeface="Manrope"/>
                <a:ea typeface="Manrope"/>
                <a:cs typeface="Manrope"/>
                <a:sym typeface="Arial"/>
              </a:rPr>
            </a:br>
            <a:r>
              <a:rPr lang="ru-RU" sz="2300" dirty="0">
                <a:latin typeface="Manrope"/>
                <a:ea typeface="Manrope"/>
                <a:cs typeface="Manrope"/>
                <a:sym typeface="Arial"/>
              </a:rPr>
              <a:t>- </a:t>
            </a:r>
            <a:r>
              <a:rPr lang="en-US" sz="2300" dirty="0">
                <a:latin typeface="Manrope"/>
                <a:ea typeface="Manrope"/>
                <a:cs typeface="Manrope"/>
                <a:sym typeface="Arial"/>
              </a:rPr>
              <a:t>Kotlin</a:t>
            </a:r>
            <a:r>
              <a:rPr lang="ru-RU" sz="2300" dirty="0">
                <a:latin typeface="Manrope"/>
                <a:ea typeface="Manrope"/>
                <a:cs typeface="Manrope"/>
                <a:sym typeface="Arial"/>
              </a:rPr>
              <a:t> </a:t>
            </a:r>
            <a:r>
              <a:rPr lang="en-US" sz="2300" dirty="0">
                <a:latin typeface="Manrope"/>
                <a:ea typeface="Manrope"/>
                <a:cs typeface="Manrope"/>
                <a:sym typeface="Arial"/>
              </a:rPr>
              <a:t>1.9.23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D6A090D-229B-A731-F4FF-B468E2770EF0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543299" y="898025"/>
            <a:ext cx="2575560" cy="1779066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ru-RU" sz="2300" dirty="0">
                <a:latin typeface="Manrope"/>
                <a:ea typeface="Manrope"/>
                <a:cs typeface="Manrope"/>
              </a:rPr>
              <a:t>Обработка изображений</a:t>
            </a:r>
            <a:r>
              <a:rPr lang="en-US" sz="2300" dirty="0">
                <a:latin typeface="Manrope"/>
                <a:ea typeface="Manrope"/>
                <a:cs typeface="Manrope"/>
              </a:rPr>
              <a:t>:</a:t>
            </a:r>
            <a:br>
              <a:rPr lang="en-US" sz="2300" dirty="0">
                <a:latin typeface="Manrope"/>
                <a:ea typeface="Manrope"/>
                <a:cs typeface="Manrope"/>
              </a:rPr>
            </a:br>
            <a:endParaRPr lang="en-US" sz="2300" dirty="0">
              <a:latin typeface="Manrope"/>
              <a:ea typeface="Manrope"/>
              <a:cs typeface="Manrop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6C67B-0C4C-4EB9-BD19-4E4958829F24}"/>
              </a:ext>
            </a:extLst>
          </p:cNvPr>
          <p:cNvSpPr txBox="1"/>
          <p:nvPr/>
        </p:nvSpPr>
        <p:spPr>
          <a:xfrm>
            <a:off x="883000" y="961456"/>
            <a:ext cx="1992853" cy="322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ru-RU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Бэкенд</a:t>
            </a:r>
            <a:r>
              <a:rPr lang="en-US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- </a:t>
            </a:r>
            <a:r>
              <a:rPr lang="en-US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Java 19</a:t>
            </a:r>
          </a:p>
          <a:p>
            <a:pPr>
              <a:lnSpc>
                <a:spcPct val="150000"/>
              </a:lnSpc>
            </a:pPr>
            <a:r>
              <a:rPr lang="ru-RU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- </a:t>
            </a:r>
            <a:r>
              <a:rPr lang="en-US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Spring</a:t>
            </a:r>
          </a:p>
          <a:p>
            <a:pPr>
              <a:lnSpc>
                <a:spcPct val="150000"/>
              </a:lnSpc>
            </a:pPr>
            <a:r>
              <a:rPr lang="ru-RU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- </a:t>
            </a:r>
            <a:r>
              <a:rPr lang="en-US" sz="2300" dirty="0" err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MinIO</a:t>
            </a:r>
            <a:endParaRPr lang="en-US" sz="23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  <a:p>
            <a:pPr>
              <a:lnSpc>
                <a:spcPct val="150000"/>
              </a:lnSpc>
            </a:pPr>
            <a:r>
              <a:rPr lang="ru-RU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- </a:t>
            </a:r>
            <a:r>
              <a:rPr lang="en-US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PostgreSQL</a:t>
            </a:r>
          </a:p>
          <a:p>
            <a:pPr>
              <a:lnSpc>
                <a:spcPct val="150000"/>
              </a:lnSpc>
            </a:pPr>
            <a:r>
              <a:rPr lang="ru-RU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- </a:t>
            </a:r>
            <a:r>
              <a:rPr lang="en-US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RabbitMQ</a:t>
            </a:r>
            <a:endParaRPr lang="ru-RU" sz="2300" dirty="0">
              <a:solidFill>
                <a:schemeClr val="dk1"/>
              </a:solidFill>
              <a:latin typeface="Manrope"/>
              <a:ea typeface="Manrope"/>
              <a:cs typeface="Manrop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3FEB3-BE7F-483C-8488-F93CFA2DE69E}"/>
              </a:ext>
            </a:extLst>
          </p:cNvPr>
          <p:cNvSpPr txBox="1"/>
          <p:nvPr/>
        </p:nvSpPr>
        <p:spPr>
          <a:xfrm>
            <a:off x="3543299" y="2033691"/>
            <a:ext cx="2217420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- </a:t>
            </a:r>
            <a:r>
              <a:rPr lang="en-US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Python 3.12</a:t>
            </a:r>
            <a:br>
              <a:rPr lang="en-US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r>
              <a:rPr lang="ru-RU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- </a:t>
            </a:r>
            <a:r>
              <a:rPr lang="en-US" sz="2300" dirty="0" err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FastAPI</a:t>
            </a:r>
            <a:br>
              <a:rPr lang="en-US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</a:br>
            <a:r>
              <a:rPr lang="ru-RU" sz="2300" dirty="0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- </a:t>
            </a:r>
            <a:r>
              <a:rPr lang="en-US" sz="23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Kulim Park"/>
              </a:rPr>
              <a:t>Diffusers</a:t>
            </a:r>
            <a:endParaRPr lang="ru-RU" sz="2300" dirty="0">
              <a:solidFill>
                <a:schemeClr val="dk1"/>
              </a:solidFill>
              <a:latin typeface="Manrope"/>
              <a:ea typeface="Manrope"/>
              <a:cs typeface="Manrope"/>
              <a:sym typeface="Kulim Park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70714" y="2721985"/>
            <a:ext cx="993734" cy="1993565"/>
          </a:xfrm>
          <a:prstGeom prst="rect">
            <a:avLst/>
          </a:prstGeom>
        </p:spPr>
      </p:pic>
      <p:sp>
        <p:nvSpPr>
          <p:cNvPr id="2" name="Google Shape;1143;p96">
            <a:extLst>
              <a:ext uri="{FF2B5EF4-FFF2-40B4-BE49-F238E27FC236}">
                <a16:creationId xmlns:a16="http://schemas.microsoft.com/office/drawing/2014/main" id="{F9C5B666-2A64-352B-262A-95ABE756F04F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4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3614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>
          <a:extLst>
            <a:ext uri="{FF2B5EF4-FFF2-40B4-BE49-F238E27FC236}">
              <a16:creationId xmlns:a16="http://schemas.microsoft.com/office/drawing/2014/main" id="{B0A2F04F-EB8F-E984-EEEE-8D586AABE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6">
            <a:extLst>
              <a:ext uri="{FF2B5EF4-FFF2-40B4-BE49-F238E27FC236}">
                <a16:creationId xmlns:a16="http://schemas.microsoft.com/office/drawing/2014/main" id="{4A474FA2-D3FB-AAC9-C658-22A85549EF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25" y="76911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/>
              <a:t>Интерфейс</a:t>
            </a:r>
            <a:endParaRPr sz="3200" b="1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47725C7-E8FC-B050-3D15-A6058511A08F}"/>
              </a:ext>
            </a:extLst>
          </p:cNvPr>
          <p:cNvSpPr/>
          <p:nvPr/>
        </p:nvSpPr>
        <p:spPr>
          <a:xfrm>
            <a:off x="1092458" y="734810"/>
            <a:ext cx="1795420" cy="3895245"/>
          </a:xfrm>
          <a:prstGeom prst="roundRect">
            <a:avLst>
              <a:gd name="adj" fmla="val 917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ADEA3C8D-3E6C-BBB6-BDA6-8EC391DB8253}"/>
              </a:ext>
            </a:extLst>
          </p:cNvPr>
          <p:cNvSpPr/>
          <p:nvPr/>
        </p:nvSpPr>
        <p:spPr>
          <a:xfrm>
            <a:off x="3674215" y="734810"/>
            <a:ext cx="1795420" cy="3895245"/>
          </a:xfrm>
          <a:prstGeom prst="roundRect">
            <a:avLst>
              <a:gd name="adj" fmla="val 917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CFD17F7-56FF-F241-E1BC-CA75772C37D8}"/>
              </a:ext>
            </a:extLst>
          </p:cNvPr>
          <p:cNvSpPr/>
          <p:nvPr/>
        </p:nvSpPr>
        <p:spPr>
          <a:xfrm>
            <a:off x="6255972" y="734809"/>
            <a:ext cx="1795420" cy="3895245"/>
          </a:xfrm>
          <a:prstGeom prst="roundRect">
            <a:avLst>
              <a:gd name="adj" fmla="val 917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143;p96">
            <a:extLst>
              <a:ext uri="{FF2B5EF4-FFF2-40B4-BE49-F238E27FC236}">
                <a16:creationId xmlns:a16="http://schemas.microsoft.com/office/drawing/2014/main" id="{EDA24868-7CDB-C68B-35A2-B382D50633D7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5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3580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6"/>
          <p:cNvSpPr txBox="1">
            <a:spLocks noGrp="1"/>
          </p:cNvSpPr>
          <p:nvPr>
            <p:ph type="subTitle" idx="1"/>
          </p:nvPr>
        </p:nvSpPr>
        <p:spPr>
          <a:xfrm>
            <a:off x="6454987" y="663785"/>
            <a:ext cx="2540000" cy="884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Сценарий: Неавторизированный пользователь</a:t>
            </a:r>
            <a:endParaRPr sz="1800" dirty="0"/>
          </a:p>
        </p:txBody>
      </p:sp>
      <p:sp>
        <p:nvSpPr>
          <p:cNvPr id="4" name="Google Shape;778;p76">
            <a:extLst>
              <a:ext uri="{FF2B5EF4-FFF2-40B4-BE49-F238E27FC236}">
                <a16:creationId xmlns:a16="http://schemas.microsoft.com/office/drawing/2014/main" id="{4A474FA2-D3FB-AAC9-C658-22A85549EF4F}"/>
              </a:ext>
            </a:extLst>
          </p:cNvPr>
          <p:cNvSpPr txBox="1">
            <a:spLocks/>
          </p:cNvSpPr>
          <p:nvPr/>
        </p:nvSpPr>
        <p:spPr>
          <a:xfrm>
            <a:off x="719925" y="76911"/>
            <a:ext cx="7704000" cy="559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6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ru-RU" sz="2800" b="1" dirty="0"/>
              <a:t>Интерфейс</a:t>
            </a:r>
          </a:p>
        </p:txBody>
      </p:sp>
      <p:sp>
        <p:nvSpPr>
          <p:cNvPr id="5" name="Google Shape;660;p66"/>
          <p:cNvSpPr txBox="1">
            <a:spLocks/>
          </p:cNvSpPr>
          <p:nvPr/>
        </p:nvSpPr>
        <p:spPr>
          <a:xfrm>
            <a:off x="576387" y="1547800"/>
            <a:ext cx="2540000" cy="236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Экран профиля и редактирования с просьбой пройти регистрацию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Переход к окну регистрации через настройки</a:t>
            </a:r>
          </a:p>
          <a:p>
            <a:pPr marL="0" indent="0" algn="l"/>
            <a:r>
              <a:rPr lang="ru-RU" sz="1800" dirty="0"/>
              <a:t> </a:t>
            </a:r>
          </a:p>
        </p:txBody>
      </p:sp>
      <p:pic>
        <p:nvPicPr>
          <p:cNvPr id="6" name="Screen_Recording_20250504_144421_Visionary_1">
            <a:hlinkClick r:id="" action="ppaction://media"/>
            <a:extLst>
              <a:ext uri="{FF2B5EF4-FFF2-40B4-BE49-F238E27FC236}">
                <a16:creationId xmlns:a16="http://schemas.microsoft.com/office/drawing/2014/main" id="{20A6B125-A0BE-953C-C56D-ACCD3CF03F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94081" y="636693"/>
            <a:ext cx="2054403" cy="4405207"/>
          </a:xfrm>
          <a:prstGeom prst="rect">
            <a:avLst/>
          </a:prstGeom>
        </p:spPr>
      </p:pic>
      <p:sp>
        <p:nvSpPr>
          <p:cNvPr id="7" name="Google Shape;1143;p96">
            <a:extLst>
              <a:ext uri="{FF2B5EF4-FFF2-40B4-BE49-F238E27FC236}">
                <a16:creationId xmlns:a16="http://schemas.microsoft.com/office/drawing/2014/main" id="{8A90D565-32BB-2801-FBF5-E1105E1FB8B0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6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6"/>
          <p:cNvSpPr txBox="1">
            <a:spLocks noGrp="1"/>
          </p:cNvSpPr>
          <p:nvPr>
            <p:ph type="subTitle" idx="1"/>
          </p:nvPr>
        </p:nvSpPr>
        <p:spPr>
          <a:xfrm>
            <a:off x="6475305" y="734811"/>
            <a:ext cx="2323252" cy="884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Сценарий: Регистрация</a:t>
            </a:r>
            <a:endParaRPr sz="1800" dirty="0"/>
          </a:p>
        </p:txBody>
      </p:sp>
      <p:sp>
        <p:nvSpPr>
          <p:cNvPr id="4" name="Google Shape;778;p76">
            <a:extLst>
              <a:ext uri="{FF2B5EF4-FFF2-40B4-BE49-F238E27FC236}">
                <a16:creationId xmlns:a16="http://schemas.microsoft.com/office/drawing/2014/main" id="{4A474FA2-D3FB-AAC9-C658-22A85549EF4F}"/>
              </a:ext>
            </a:extLst>
          </p:cNvPr>
          <p:cNvSpPr txBox="1">
            <a:spLocks/>
          </p:cNvSpPr>
          <p:nvPr/>
        </p:nvSpPr>
        <p:spPr>
          <a:xfrm>
            <a:off x="719925" y="76911"/>
            <a:ext cx="7704000" cy="559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6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ru-RU" sz="2800" b="1" dirty="0"/>
              <a:t>Интерфейс</a:t>
            </a:r>
          </a:p>
        </p:txBody>
      </p:sp>
      <p:sp>
        <p:nvSpPr>
          <p:cNvPr id="5" name="Google Shape;660;p66"/>
          <p:cNvSpPr txBox="1">
            <a:spLocks/>
          </p:cNvSpPr>
          <p:nvPr/>
        </p:nvSpPr>
        <p:spPr>
          <a:xfrm>
            <a:off x="576387" y="1547800"/>
            <a:ext cx="2830600" cy="236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Проверка корректности введенных в поля регистрации данных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Выход из аккаунта через экран настроек</a:t>
            </a:r>
          </a:p>
        </p:txBody>
      </p:sp>
      <p:pic>
        <p:nvPicPr>
          <p:cNvPr id="2" name="Screen_Recording_20250504_144817_Visionary_1_1">
            <a:hlinkClick r:id="" action="ppaction://media"/>
            <a:extLst>
              <a:ext uri="{FF2B5EF4-FFF2-40B4-BE49-F238E27FC236}">
                <a16:creationId xmlns:a16="http://schemas.microsoft.com/office/drawing/2014/main" id="{947D1324-C901-0C03-0CFA-2BD153FC1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3911" y="636691"/>
            <a:ext cx="2055764" cy="4408125"/>
          </a:xfrm>
          <a:prstGeom prst="rect">
            <a:avLst/>
          </a:prstGeom>
        </p:spPr>
      </p:pic>
      <p:sp>
        <p:nvSpPr>
          <p:cNvPr id="6" name="Google Shape;1143;p96">
            <a:extLst>
              <a:ext uri="{FF2B5EF4-FFF2-40B4-BE49-F238E27FC236}">
                <a16:creationId xmlns:a16="http://schemas.microsoft.com/office/drawing/2014/main" id="{2478924B-BFBD-27D6-2433-7F2AC74E63F1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7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7886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6"/>
          <p:cNvSpPr txBox="1">
            <a:spLocks noGrp="1"/>
          </p:cNvSpPr>
          <p:nvPr>
            <p:ph type="subTitle" idx="1"/>
          </p:nvPr>
        </p:nvSpPr>
        <p:spPr>
          <a:xfrm>
            <a:off x="6475305" y="734811"/>
            <a:ext cx="2323252" cy="884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Сценарий: Редактирование фото</a:t>
            </a:r>
            <a:endParaRPr sz="1800" dirty="0"/>
          </a:p>
        </p:txBody>
      </p:sp>
      <p:sp>
        <p:nvSpPr>
          <p:cNvPr id="4" name="Google Shape;778;p76">
            <a:extLst>
              <a:ext uri="{FF2B5EF4-FFF2-40B4-BE49-F238E27FC236}">
                <a16:creationId xmlns:a16="http://schemas.microsoft.com/office/drawing/2014/main" id="{4A474FA2-D3FB-AAC9-C658-22A85549EF4F}"/>
              </a:ext>
            </a:extLst>
          </p:cNvPr>
          <p:cNvSpPr txBox="1">
            <a:spLocks/>
          </p:cNvSpPr>
          <p:nvPr/>
        </p:nvSpPr>
        <p:spPr>
          <a:xfrm>
            <a:off x="719925" y="76911"/>
            <a:ext cx="7704000" cy="559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6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ru-RU" sz="2800" b="1" dirty="0"/>
              <a:t>Интерфейс</a:t>
            </a:r>
          </a:p>
        </p:txBody>
      </p:sp>
      <p:sp>
        <p:nvSpPr>
          <p:cNvPr id="5" name="Google Shape;660;p66"/>
          <p:cNvSpPr txBox="1">
            <a:spLocks/>
          </p:cNvSpPr>
          <p:nvPr/>
        </p:nvSpPr>
        <p:spPr>
          <a:xfrm>
            <a:off x="399628" y="741584"/>
            <a:ext cx="2966720" cy="406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 algn="l"/>
            <a:r>
              <a:rPr lang="ru-RU" sz="1800" dirty="0"/>
              <a:t>Возможности:</a:t>
            </a:r>
          </a:p>
          <a:p>
            <a:pPr marL="342900" indent="342900" algn="l">
              <a:buFont typeface="Arial" panose="020B0604020202020204" pitchFamily="34" charset="0"/>
              <a:buChar char="•"/>
            </a:pPr>
            <a:r>
              <a:rPr lang="ru-RU" sz="1800" dirty="0"/>
              <a:t>Сделать фото и редактировать</a:t>
            </a:r>
            <a:r>
              <a:rPr lang="en-US" sz="1800" dirty="0"/>
              <a:t>;</a:t>
            </a:r>
            <a:endParaRPr lang="ru-RU" sz="1800" dirty="0"/>
          </a:p>
          <a:p>
            <a:pPr marL="342900" indent="342900" algn="l">
              <a:buFont typeface="Arial" panose="020B0604020202020204" pitchFamily="34" charset="0"/>
              <a:buChar char="•"/>
            </a:pPr>
            <a:r>
              <a:rPr lang="ru-RU" sz="1800" dirty="0"/>
              <a:t>Сохранить фото в галерею</a:t>
            </a:r>
            <a:r>
              <a:rPr lang="en-US" sz="1800" dirty="0"/>
              <a:t>;</a:t>
            </a:r>
            <a:r>
              <a:rPr lang="ru-RU" sz="1800" dirty="0"/>
              <a:t> </a:t>
            </a:r>
          </a:p>
          <a:p>
            <a:pPr marL="342900" indent="342900" algn="l">
              <a:buFont typeface="Arial" panose="020B0604020202020204" pitchFamily="34" charset="0"/>
              <a:buChar char="•"/>
            </a:pPr>
            <a:r>
              <a:rPr lang="ru-RU" sz="1800" dirty="0"/>
              <a:t>Выбрать фото из галереи</a:t>
            </a:r>
            <a:r>
              <a:rPr lang="en-US" sz="1800" dirty="0"/>
              <a:t>;</a:t>
            </a:r>
          </a:p>
          <a:p>
            <a:pPr marL="342900" indent="342900" algn="l">
              <a:buFont typeface="Arial" panose="020B0604020202020204" pitchFamily="34" charset="0"/>
              <a:buChar char="•"/>
            </a:pPr>
            <a:r>
              <a:rPr lang="ru-RU" sz="1800" dirty="0"/>
              <a:t>Просмотреть выложенный пост.</a:t>
            </a:r>
          </a:p>
        </p:txBody>
      </p:sp>
      <p:pic>
        <p:nvPicPr>
          <p:cNvPr id="3" name="Screen_Recording_20250504_150018_Visionary_1">
            <a:hlinkClick r:id="" action="ppaction://media"/>
            <a:extLst>
              <a:ext uri="{FF2B5EF4-FFF2-40B4-BE49-F238E27FC236}">
                <a16:creationId xmlns:a16="http://schemas.microsoft.com/office/drawing/2014/main" id="{3DDA1C2D-E3CE-2F75-3717-774341064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3911" y="636690"/>
            <a:ext cx="2054405" cy="4405209"/>
          </a:xfrm>
          <a:prstGeom prst="rect">
            <a:avLst/>
          </a:prstGeom>
        </p:spPr>
      </p:pic>
      <p:sp>
        <p:nvSpPr>
          <p:cNvPr id="6" name="Google Shape;1143;p96">
            <a:extLst>
              <a:ext uri="{FF2B5EF4-FFF2-40B4-BE49-F238E27FC236}">
                <a16:creationId xmlns:a16="http://schemas.microsoft.com/office/drawing/2014/main" id="{BE7B00D7-4AA9-FCDF-724B-5CA9B368F31A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8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9350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6"/>
          <p:cNvSpPr txBox="1">
            <a:spLocks noGrp="1"/>
          </p:cNvSpPr>
          <p:nvPr>
            <p:ph type="subTitle" idx="1"/>
          </p:nvPr>
        </p:nvSpPr>
        <p:spPr>
          <a:xfrm>
            <a:off x="6475305" y="734811"/>
            <a:ext cx="2323252" cy="884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Сценарий: Комментирование и просмотр поста</a:t>
            </a:r>
            <a:endParaRPr sz="1800" dirty="0"/>
          </a:p>
        </p:txBody>
      </p:sp>
      <p:sp>
        <p:nvSpPr>
          <p:cNvPr id="4" name="Google Shape;778;p76">
            <a:extLst>
              <a:ext uri="{FF2B5EF4-FFF2-40B4-BE49-F238E27FC236}">
                <a16:creationId xmlns:a16="http://schemas.microsoft.com/office/drawing/2014/main" id="{4A474FA2-D3FB-AAC9-C658-22A85549EF4F}"/>
              </a:ext>
            </a:extLst>
          </p:cNvPr>
          <p:cNvSpPr txBox="1">
            <a:spLocks/>
          </p:cNvSpPr>
          <p:nvPr/>
        </p:nvSpPr>
        <p:spPr>
          <a:xfrm>
            <a:off x="719925" y="76911"/>
            <a:ext cx="7704000" cy="559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6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ru-RU" sz="2800" b="1" dirty="0"/>
              <a:t>Интерфейс</a:t>
            </a:r>
          </a:p>
        </p:txBody>
      </p:sp>
      <p:sp>
        <p:nvSpPr>
          <p:cNvPr id="5" name="Google Shape;660;p66"/>
          <p:cNvSpPr txBox="1">
            <a:spLocks/>
          </p:cNvSpPr>
          <p:nvPr/>
        </p:nvSpPr>
        <p:spPr>
          <a:xfrm>
            <a:off x="576387" y="900853"/>
            <a:ext cx="2830600" cy="387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Возможность оставить и просмотреть комментарии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Интерфейс с инструментами для редактирования, удаления, сохранения в галерею поста и возможностью поделиться ссылкой</a:t>
            </a:r>
          </a:p>
        </p:txBody>
      </p:sp>
      <p:pic>
        <p:nvPicPr>
          <p:cNvPr id="6" name="Screen_Recording_20250504_145458_Visionary_1">
            <a:hlinkClick r:id="" action="ppaction://media"/>
            <a:extLst>
              <a:ext uri="{FF2B5EF4-FFF2-40B4-BE49-F238E27FC236}">
                <a16:creationId xmlns:a16="http://schemas.microsoft.com/office/drawing/2014/main" id="{DB561784-283F-DE7E-3EFA-36EC069D0E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9151" y="636689"/>
            <a:ext cx="2054405" cy="4405209"/>
          </a:xfrm>
          <a:prstGeom prst="rect">
            <a:avLst/>
          </a:prstGeom>
        </p:spPr>
      </p:pic>
      <p:sp>
        <p:nvSpPr>
          <p:cNvPr id="7" name="Google Shape;1143;p96">
            <a:extLst>
              <a:ext uri="{FF2B5EF4-FFF2-40B4-BE49-F238E27FC236}">
                <a16:creationId xmlns:a16="http://schemas.microsoft.com/office/drawing/2014/main" id="{1C533864-9BC7-91FD-C35E-9AB2F64F6ED1}"/>
              </a:ext>
            </a:extLst>
          </p:cNvPr>
          <p:cNvSpPr txBox="1">
            <a:spLocks/>
          </p:cNvSpPr>
          <p:nvPr/>
        </p:nvSpPr>
        <p:spPr>
          <a:xfrm>
            <a:off x="8423925" y="4590916"/>
            <a:ext cx="615603" cy="48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US" sz="2000" dirty="0"/>
              <a:t>9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7766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E1E1E"/>
    </a:dk1>
    <a:lt1>
      <a:srgbClr val="664B34"/>
    </a:lt1>
    <a:dk2>
      <a:srgbClr val="887C62"/>
    </a:dk2>
    <a:lt2>
      <a:srgbClr val="D4CBBB"/>
    </a:lt2>
    <a:accent1>
      <a:srgbClr val="E7E2D6"/>
    </a:accent1>
    <a:accent2>
      <a:srgbClr val="F3F3F3"/>
    </a:accent2>
    <a:accent3>
      <a:srgbClr val="E2B0A6"/>
    </a:accent3>
    <a:accent4>
      <a:srgbClr val="FFFFFF"/>
    </a:accent4>
    <a:accent5>
      <a:srgbClr val="FFFFFF"/>
    </a:accent5>
    <a:accent6>
      <a:srgbClr val="FFFFFF"/>
    </a:accent6>
    <a:hlink>
      <a:srgbClr val="1E1E1E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4943</TotalTime>
  <Words>354</Words>
  <Application>Microsoft Office PowerPoint</Application>
  <PresentationFormat>On-screen Show (16:9)</PresentationFormat>
  <Paragraphs>113</Paragraphs>
  <Slides>19</Slides>
  <Notes>19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Yu Gothic UI</vt:lpstr>
      <vt:lpstr>Kulim Park SemiBold</vt:lpstr>
      <vt:lpstr>Manrope</vt:lpstr>
      <vt:lpstr>Kulim Park</vt:lpstr>
      <vt:lpstr>Arial</vt:lpstr>
      <vt:lpstr>Nunito Light</vt:lpstr>
      <vt:lpstr>Minimalist Korean Aesthetic Pitch Deck by Slidesgo</vt:lpstr>
      <vt:lpstr>Visionary  Minimum Viable Product (MVP)</vt:lpstr>
      <vt:lpstr>Функциональные возможности</vt:lpstr>
      <vt:lpstr>Архитектура проекта</vt:lpstr>
      <vt:lpstr>Стек технологий</vt:lpstr>
      <vt:lpstr>Интерфейс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проекта</vt:lpstr>
      <vt:lpstr>API проекта</vt:lpstr>
      <vt:lpstr>API проекта</vt:lpstr>
      <vt:lpstr>Структура кода</vt:lpstr>
      <vt:lpstr>Структура кода</vt:lpstr>
      <vt:lpstr>Структура кода</vt:lpstr>
      <vt:lpstr>PowerPoint Presentation</vt:lpstr>
      <vt:lpstr>Текущий статус проекта</vt:lpstr>
      <vt:lpstr>Visionary  Minimum Viable Product (MVP)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KOREAN AESTHETIC PITCH DECK</dc:title>
  <dc:creator>Нелли Агапова</dc:creator>
  <cp:lastModifiedBy>Данила Набокин</cp:lastModifiedBy>
  <cp:revision>54</cp:revision>
  <dcterms:modified xsi:type="dcterms:W3CDTF">2025-05-05T19:14:34Z</dcterms:modified>
</cp:coreProperties>
</file>